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9"/>
  </p:notesMasterIdLst>
  <p:sldIdLst>
    <p:sldId id="347" r:id="rId2"/>
    <p:sldId id="394" r:id="rId3"/>
    <p:sldId id="367" r:id="rId4"/>
    <p:sldId id="349" r:id="rId5"/>
    <p:sldId id="350" r:id="rId6"/>
    <p:sldId id="369" r:id="rId7"/>
    <p:sldId id="352" r:id="rId8"/>
    <p:sldId id="364" r:id="rId9"/>
    <p:sldId id="365" r:id="rId10"/>
    <p:sldId id="353" r:id="rId11"/>
    <p:sldId id="354" r:id="rId12"/>
    <p:sldId id="372" r:id="rId13"/>
    <p:sldId id="368" r:id="rId14"/>
    <p:sldId id="355" r:id="rId15"/>
    <p:sldId id="371" r:id="rId16"/>
    <p:sldId id="373" r:id="rId17"/>
    <p:sldId id="374" r:id="rId18"/>
    <p:sldId id="375" r:id="rId19"/>
    <p:sldId id="383" r:id="rId20"/>
    <p:sldId id="370" r:id="rId21"/>
    <p:sldId id="356" r:id="rId22"/>
    <p:sldId id="357" r:id="rId23"/>
    <p:sldId id="386" r:id="rId24"/>
    <p:sldId id="376" r:id="rId25"/>
    <p:sldId id="378" r:id="rId26"/>
    <p:sldId id="379" r:id="rId27"/>
    <p:sldId id="385" r:id="rId28"/>
    <p:sldId id="395" r:id="rId29"/>
    <p:sldId id="396" r:id="rId30"/>
    <p:sldId id="384" r:id="rId31"/>
    <p:sldId id="397" r:id="rId32"/>
    <p:sldId id="398" r:id="rId33"/>
    <p:sldId id="388" r:id="rId34"/>
    <p:sldId id="389" r:id="rId35"/>
    <p:sldId id="358" r:id="rId36"/>
    <p:sldId id="381" r:id="rId37"/>
    <p:sldId id="34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96"/>
    <p:restoredTop sz="91641"/>
  </p:normalViewPr>
  <p:slideViewPr>
    <p:cSldViewPr snapToGrid="0" snapToObjects="1">
      <p:cViewPr varScale="1">
        <p:scale>
          <a:sx n="94" d="100"/>
          <a:sy n="94" d="100"/>
        </p:scale>
        <p:origin x="1347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D6382-BA6C-4347-8282-1C173EA310A1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FFAD9-8F00-ED40-8258-6736D1C3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13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FFAD9-8F00-ED40-8258-6736D1C3540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3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FFAD9-8F00-ED40-8258-6736D1C3540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45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FFAD9-8F00-ED40-8258-6736D1C3540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08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FFAD9-8F00-ED40-8258-6736D1C3540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4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FFAD9-8F00-ED40-8258-6736D1C3540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72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5/19/2018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5/19/2018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5/19/2018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5/19/2018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5/19/2018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5/19/2018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math.nist.gov/quantum/zoo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.ibm.com/5-in-5/quantum-computi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dblp.uni-trier.de/db/journals/cacm/cacm12.html#Hoare69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blp.uni-trier.de/db/journals/siamcomp/siamcomp7.html#Cook7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55372"/>
            <a:ext cx="7772400" cy="1780108"/>
          </a:xfrm>
        </p:spPr>
        <p:txBody>
          <a:bodyPr>
            <a:noAutofit/>
          </a:bodyPr>
          <a:lstStyle/>
          <a:p>
            <a:br>
              <a:rPr lang="en-AU" altLang="zh-CN" sz="3600" b="1" dirty="0">
                <a:solidFill>
                  <a:srgbClr val="7030A0"/>
                </a:solidFill>
                <a:latin typeface="STKaiti" charset="-122"/>
                <a:ea typeface="STKaiti" charset="-122"/>
                <a:cs typeface="STKaiti" charset="-122"/>
              </a:rPr>
            </a:br>
            <a:br>
              <a:rPr lang="en-AU" altLang="zh-CN" sz="3600" b="1" dirty="0">
                <a:solidFill>
                  <a:srgbClr val="7030A0"/>
                </a:solidFill>
                <a:latin typeface="STKaiti" charset="-122"/>
                <a:ea typeface="STKaiti" charset="-122"/>
                <a:cs typeface="STKaiti" charset="-122"/>
              </a:rPr>
            </a:br>
            <a:br>
              <a:rPr lang="en-AU" altLang="zh-CN" sz="3600" b="1" dirty="0">
                <a:solidFill>
                  <a:srgbClr val="7030A0"/>
                </a:solidFill>
                <a:latin typeface="STKaiti" charset="-122"/>
                <a:ea typeface="STKaiti" charset="-122"/>
                <a:cs typeface="STKaiti" charset="-122"/>
              </a:rPr>
            </a:br>
            <a:r>
              <a:rPr lang="zh-CN" altLang="en-US" sz="3600" dirty="0"/>
              <a:t>清华大学计算机系六十周年系庆</a:t>
            </a:r>
            <a:r>
              <a:rPr lang="zh-CN" altLang="en-US" sz="3600" b="1" dirty="0">
                <a:latin typeface="华文楷体"/>
                <a:ea typeface="华文楷体"/>
                <a:cs typeface="华文楷体"/>
              </a:rPr>
              <a:t> </a:t>
            </a:r>
            <a:br>
              <a:rPr lang="en-AU" altLang="zh-CN" sz="3600" b="1" dirty="0">
                <a:solidFill>
                  <a:srgbClr val="7030A0"/>
                </a:solidFill>
                <a:latin typeface="STKaiti" charset="-122"/>
                <a:ea typeface="STKaiti" charset="-122"/>
                <a:cs typeface="STKaiti" charset="-122"/>
              </a:rPr>
            </a:br>
            <a:br>
              <a:rPr lang="en-AU" altLang="zh-CN" sz="3600" b="1" dirty="0">
                <a:solidFill>
                  <a:srgbClr val="7030A0"/>
                </a:solidFill>
                <a:latin typeface="STKaiti" charset="-122"/>
                <a:ea typeface="STKaiti" charset="-122"/>
                <a:cs typeface="STKaiti" charset="-122"/>
              </a:rPr>
            </a:br>
            <a:r>
              <a:rPr lang="zh-CN" altLang="en-US" sz="3600" b="1" dirty="0">
                <a:solidFill>
                  <a:srgbClr val="7030A0"/>
                </a:solidFill>
                <a:latin typeface="STKaiti" charset="-122"/>
                <a:ea typeface="STKaiti" charset="-122"/>
                <a:cs typeface="STKaiti" charset="-122"/>
              </a:rPr>
              <a:t>量子计算： 一场从根上开始的革命</a:t>
            </a:r>
            <a:endParaRPr lang="en-US" sz="3600" b="1" dirty="0">
              <a:solidFill>
                <a:srgbClr val="7030A0"/>
              </a:solidFill>
              <a:latin typeface="STKaiti" charset="-122"/>
              <a:ea typeface="STKaiti" charset="-122"/>
              <a:cs typeface="STKaiti" charset="-122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045858"/>
            <a:ext cx="6400800" cy="1473200"/>
          </a:xfrm>
        </p:spPr>
        <p:txBody>
          <a:bodyPr>
            <a:normAutofit lnSpcReduction="10000"/>
          </a:bodyPr>
          <a:lstStyle/>
          <a:p>
            <a:endParaRPr lang="en-US" altLang="zh-CN" sz="2800" dirty="0"/>
          </a:p>
          <a:p>
            <a:r>
              <a:rPr lang="zh-CN" altLang="en-US" sz="3600" dirty="0"/>
              <a:t>应明生</a:t>
            </a:r>
          </a:p>
          <a:p>
            <a:r>
              <a:rPr lang="zh-CN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678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872066" y="1937607"/>
                <a:ext cx="7408333" cy="3450696"/>
              </a:xfrm>
            </p:spPr>
            <p:txBody>
              <a:bodyPr>
                <a:noAutofit/>
              </a:bodyPr>
              <a:lstStyle/>
              <a:p>
                <a:r>
                  <a:rPr lang="en-US" sz="2600" b="1" dirty="0">
                    <a:solidFill>
                      <a:srgbClr val="C00000"/>
                    </a:solidFill>
                  </a:rPr>
                  <a:t>Grover</a:t>
                </a:r>
                <a:r>
                  <a:rPr lang="zh-CN" altLang="en-US" sz="2600" b="1" dirty="0">
                    <a:solidFill>
                      <a:srgbClr val="C00000"/>
                    </a:solidFill>
                  </a:rPr>
                  <a:t>算法</a:t>
                </a:r>
                <a:r>
                  <a:rPr lang="en-AU" altLang="zh-CN" sz="2600" b="1" dirty="0">
                    <a:solidFill>
                      <a:srgbClr val="C00000"/>
                    </a:solidFill>
                  </a:rPr>
                  <a:t>: </a:t>
                </a:r>
                <a:r>
                  <a:rPr lang="zh-CN" altLang="en-US" sz="2600" dirty="0"/>
                  <a:t>（无结构）数据库搜索</a:t>
                </a:r>
                <a:r>
                  <a:rPr lang="en-US" altLang="zh-CN" sz="2600" dirty="0"/>
                  <a:t> </a:t>
                </a:r>
                <a:r>
                  <a:rPr lang="en-AU" altLang="zh-CN" sz="2600" dirty="0"/>
                  <a:t>--- </a:t>
                </a:r>
                <a:r>
                  <a:rPr lang="zh-CN" altLang="en-US" sz="2600" dirty="0"/>
                  <a:t>经典复杂性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Ω</m:t>
                    </m:r>
                    <m:r>
                      <a:rPr lang="en-AU" altLang="zh-CN" sz="2600" b="0" i="1" smtClean="0">
                        <a:latin typeface="Cambria Math" charset="0"/>
                      </a:rPr>
                      <m:t>(</m:t>
                    </m:r>
                    <m:r>
                      <a:rPr lang="en-AU" altLang="zh-CN" sz="2600" b="0" i="1" smtClean="0">
                        <a:latin typeface="Cambria Math" charset="0"/>
                      </a:rPr>
                      <m:t>𝑁</m:t>
                    </m:r>
                    <m:r>
                      <a:rPr lang="en-AU" altLang="zh-CN" sz="26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AU" altLang="zh-CN" sz="2600" dirty="0"/>
                  <a:t>; </a:t>
                </a:r>
                <a:r>
                  <a:rPr lang="zh-CN" altLang="en-US" sz="2600" dirty="0"/>
                  <a:t>量子复杂性</a:t>
                </a:r>
                <a14:m>
                  <m:oMath xmlns:m="http://schemas.openxmlformats.org/officeDocument/2006/math">
                    <m:r>
                      <a:rPr lang="en-AU" altLang="zh-CN" sz="2600" b="0" i="1" smtClean="0">
                        <a:latin typeface="Cambria Math" charset="0"/>
                      </a:rPr>
                      <m:t>𝑂</m:t>
                    </m:r>
                    <m:r>
                      <a:rPr lang="en-AU" altLang="zh-CN" sz="2600" b="0" i="1" smtClean="0">
                        <a:latin typeface="Cambria Math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AU" altLang="zh-CN" sz="2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altLang="zh-CN" sz="2600" b="0" i="1" smtClean="0">
                            <a:latin typeface="Cambria Math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altLang="zh-CN" sz="2600" dirty="0"/>
                  <a:t>)【</a:t>
                </a:r>
                <a:r>
                  <a:rPr lang="zh-CN" altLang="en-US" sz="2600" dirty="0">
                    <a:solidFill>
                      <a:srgbClr val="00B050"/>
                    </a:solidFill>
                  </a:rPr>
                  <a:t>大数据：</a:t>
                </a:r>
                <a:r>
                  <a:rPr lang="en-AU" altLang="zh-CN" sz="2600" dirty="0">
                    <a:solidFill>
                      <a:srgbClr val="00B050"/>
                    </a:solidFill>
                  </a:rPr>
                  <a:t>sublinear</a:t>
                </a:r>
                <a:r>
                  <a:rPr lang="zh-CN" altLang="en-US" sz="2600" dirty="0">
                    <a:solidFill>
                      <a:srgbClr val="00B050"/>
                    </a:solidFill>
                  </a:rPr>
                  <a:t>时间算法</a:t>
                </a:r>
                <a:r>
                  <a:rPr lang="en-US" altLang="zh-CN" sz="2600" dirty="0"/>
                  <a:t>】</a:t>
                </a:r>
                <a:endParaRPr lang="en-US" sz="2600" dirty="0"/>
              </a:p>
              <a:p>
                <a:r>
                  <a:rPr lang="en-AU" sz="2600" b="1" dirty="0">
                    <a:solidFill>
                      <a:srgbClr val="C00000"/>
                    </a:solidFill>
                  </a:rPr>
                  <a:t>Shor</a:t>
                </a:r>
                <a:r>
                  <a:rPr lang="zh-CN" altLang="en-US" sz="2600" b="1" dirty="0">
                    <a:solidFill>
                      <a:srgbClr val="C00000"/>
                    </a:solidFill>
                  </a:rPr>
                  <a:t>算法</a:t>
                </a:r>
                <a:r>
                  <a:rPr lang="en-AU" altLang="zh-CN" sz="2600" b="1" dirty="0">
                    <a:solidFill>
                      <a:srgbClr val="C00000"/>
                    </a:solidFill>
                  </a:rPr>
                  <a:t>:</a:t>
                </a:r>
                <a:r>
                  <a:rPr lang="en-AU" altLang="zh-CN" sz="2600" dirty="0"/>
                  <a:t> </a:t>
                </a:r>
                <a:r>
                  <a:rPr lang="zh-CN" altLang="en-US" sz="2600" dirty="0"/>
                  <a:t>大数分解 </a:t>
                </a:r>
                <a:r>
                  <a:rPr lang="en-US" altLang="zh-CN" sz="2600" dirty="0"/>
                  <a:t>---</a:t>
                </a:r>
                <a:r>
                  <a:rPr lang="zh-CN" altLang="en-US" sz="2600" dirty="0"/>
                  <a:t> </a:t>
                </a:r>
                <a:r>
                  <a:rPr lang="zh-CN" altLang="en-US" sz="2600" dirty="0">
                    <a:solidFill>
                      <a:srgbClr val="00B0F0"/>
                    </a:solidFill>
                  </a:rPr>
                  <a:t>已知经典算法</a:t>
                </a:r>
                <a:r>
                  <a:rPr lang="en-AU" altLang="zh-CN" sz="2600" dirty="0"/>
                  <a:t>super-polynomial</a:t>
                </a:r>
                <a:r>
                  <a:rPr lang="zh-CN" altLang="en-US" sz="2600" dirty="0"/>
                  <a:t> （</a:t>
                </a:r>
                <a:r>
                  <a:rPr lang="en-AU" altLang="zh-CN" sz="2600" dirty="0"/>
                  <a:t>NP-complete?); </a:t>
                </a:r>
                <a:r>
                  <a:rPr lang="zh-CN" altLang="en-US" sz="2600" dirty="0"/>
                  <a:t>量子算法</a:t>
                </a:r>
                <a:r>
                  <a:rPr lang="en-AU" altLang="zh-CN" sz="2600" dirty="0"/>
                  <a:t>polynomial </a:t>
                </a:r>
                <a:r>
                  <a:rPr lang="en-US" altLang="zh-CN" sz="2600" dirty="0"/>
                  <a:t>【</a:t>
                </a:r>
                <a:r>
                  <a:rPr lang="zh-CN" altLang="en-US" sz="2600" dirty="0">
                    <a:solidFill>
                      <a:srgbClr val="00B050"/>
                    </a:solidFill>
                  </a:rPr>
                  <a:t>破解</a:t>
                </a:r>
                <a:r>
                  <a:rPr lang="en-AU" altLang="zh-CN" sz="2600" dirty="0">
                    <a:solidFill>
                      <a:srgbClr val="00B050"/>
                    </a:solidFill>
                  </a:rPr>
                  <a:t>RSA</a:t>
                </a:r>
                <a:r>
                  <a:rPr lang="zh-CN" altLang="en-US" sz="2600" dirty="0">
                    <a:solidFill>
                      <a:srgbClr val="00B050"/>
                    </a:solidFill>
                  </a:rPr>
                  <a:t>密码</a:t>
                </a:r>
                <a:r>
                  <a:rPr lang="en-US" altLang="zh-CN" sz="2600" dirty="0"/>
                  <a:t>】</a:t>
                </a:r>
                <a:r>
                  <a:rPr lang="zh-CN" altLang="en-US" sz="2600" dirty="0"/>
                  <a:t> </a:t>
                </a:r>
                <a:r>
                  <a:rPr lang="en-AU" altLang="zh-CN" sz="2600" dirty="0"/>
                  <a:t> </a:t>
                </a:r>
                <a:endParaRPr lang="en-US" sz="2600" dirty="0"/>
              </a:p>
              <a:p>
                <a:r>
                  <a:rPr lang="zh-CN" altLang="en-US" sz="2600" b="1" dirty="0">
                    <a:solidFill>
                      <a:srgbClr val="C00000"/>
                    </a:solidFill>
                  </a:rPr>
                  <a:t>量子模拟：</a:t>
                </a:r>
                <a:r>
                  <a:rPr lang="zh-CN" altLang="en-US" sz="2600" dirty="0"/>
                  <a:t>用量子计算机模拟量子系统</a:t>
                </a:r>
                <a:r>
                  <a:rPr lang="en-US" altLang="zh-CN" sz="2600" dirty="0"/>
                  <a:t>【</a:t>
                </a:r>
                <a:r>
                  <a:rPr lang="zh-CN" altLang="en-US" sz="2600" dirty="0">
                    <a:solidFill>
                      <a:srgbClr val="00B050"/>
                    </a:solidFill>
                  </a:rPr>
                  <a:t>量子计算机最早的应用之一</a:t>
                </a:r>
                <a:r>
                  <a:rPr lang="en-US" altLang="zh-CN" sz="2600" dirty="0"/>
                  <a:t>】</a:t>
                </a:r>
                <a:r>
                  <a:rPr lang="zh-CN" altLang="en-US" sz="2600" dirty="0"/>
                  <a:t> </a:t>
                </a:r>
                <a:endParaRPr lang="en-US" altLang="zh-CN" sz="2600" dirty="0"/>
              </a:p>
              <a:p>
                <a:r>
                  <a:rPr lang="zh-CN" altLang="en-US" sz="2600" b="1" dirty="0">
                    <a:solidFill>
                      <a:srgbClr val="C00000"/>
                    </a:solidFill>
                  </a:rPr>
                  <a:t>量子随机游走</a:t>
                </a:r>
                <a:r>
                  <a:rPr lang="en-AU" altLang="zh-CN" sz="2600" b="1" dirty="0">
                    <a:solidFill>
                      <a:srgbClr val="C00000"/>
                    </a:solidFill>
                  </a:rPr>
                  <a:t>(random walks)</a:t>
                </a:r>
                <a:r>
                  <a:rPr lang="zh-CN" altLang="en-US" sz="2600" b="1" dirty="0">
                    <a:solidFill>
                      <a:srgbClr val="C00000"/>
                    </a:solidFill>
                  </a:rPr>
                  <a:t>：</a:t>
                </a:r>
                <a:r>
                  <a:rPr lang="zh-CN" altLang="en-US" sz="2600" dirty="0"/>
                  <a:t>搜索，量子模拟，</a:t>
                </a:r>
                <a:r>
                  <a:rPr lang="mr-IN" altLang="zh-CN" sz="2600" dirty="0"/>
                  <a:t>……</a:t>
                </a:r>
                <a:r>
                  <a:rPr lang="en-AU" altLang="zh-CN" sz="2600" dirty="0"/>
                  <a:t> </a:t>
                </a:r>
                <a:r>
                  <a:rPr lang="zh-CN" altLang="en-US" sz="2600" dirty="0"/>
                  <a:t> </a:t>
                </a:r>
                <a:endParaRPr lang="en-US" altLang="zh-CN" sz="26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066" y="1937607"/>
                <a:ext cx="7408333" cy="3450696"/>
              </a:xfrm>
              <a:blipFill rotWithShape="0">
                <a:blip r:embed="rId2"/>
                <a:stretch>
                  <a:fillRect l="-1481" t="-2650" r="-988" b="-30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433" y="684879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二</a:t>
            </a:r>
            <a:r>
              <a:rPr lang="en-AU" altLang="zh-CN" b="1" dirty="0">
                <a:latin typeface="STKaiti" charset="-122"/>
                <a:ea typeface="STKaiti" charset="-122"/>
                <a:cs typeface="STKaiti" charset="-122"/>
              </a:rPr>
              <a:t>. </a:t>
            </a:r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量子计算</a:t>
            </a:r>
            <a:r>
              <a:rPr lang="zh-CN" altLang="en-US" b="1" dirty="0">
                <a:solidFill>
                  <a:srgbClr val="C00000"/>
                </a:solidFill>
                <a:latin typeface="STKaiti" charset="-122"/>
                <a:ea typeface="STKaiti" charset="-122"/>
                <a:cs typeface="STKaiti" charset="-122"/>
              </a:rPr>
              <a:t>超越</a:t>
            </a:r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经典计算的能力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82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2699" y="2501296"/>
            <a:ext cx="7408333" cy="3450696"/>
          </a:xfrm>
        </p:spPr>
        <p:txBody>
          <a:bodyPr>
            <a:normAutofit fontScale="92500" lnSpcReduction="20000"/>
          </a:bodyPr>
          <a:lstStyle/>
          <a:p>
            <a:r>
              <a:rPr lang="en-AU" altLang="zh-CN" sz="2800" b="1" dirty="0">
                <a:solidFill>
                  <a:srgbClr val="C00000"/>
                </a:solidFill>
                <a:latin typeface="STKaiti" charset="-122"/>
                <a:ea typeface="STKaiti" charset="-122"/>
                <a:cs typeface="STKaiti" charset="-122"/>
              </a:rPr>
              <a:t>HHL(Harrow-Hassidim-Lloyd)</a:t>
            </a:r>
            <a:r>
              <a:rPr lang="zh-CN" altLang="en-US" sz="2800" b="1" dirty="0">
                <a:solidFill>
                  <a:srgbClr val="C00000"/>
                </a:solidFill>
                <a:latin typeface="STKaiti" charset="-122"/>
                <a:ea typeface="STKaiti" charset="-122"/>
                <a:cs typeface="STKaiti" charset="-122"/>
              </a:rPr>
              <a:t>算法</a:t>
            </a:r>
            <a:r>
              <a:rPr lang="en-AU" altLang="zh-CN" sz="2800" b="1" dirty="0">
                <a:solidFill>
                  <a:srgbClr val="C00000"/>
                </a:solidFill>
                <a:latin typeface="STKaiti" charset="-122"/>
                <a:ea typeface="STKaiti" charset="-122"/>
                <a:cs typeface="STKaiti" charset="-122"/>
              </a:rPr>
              <a:t>: </a:t>
            </a:r>
            <a:r>
              <a:rPr lang="zh-CN" altLang="en-US" sz="2800" b="1" dirty="0">
                <a:latin typeface="STKaiti" charset="-122"/>
                <a:ea typeface="STKaiti" charset="-122"/>
                <a:cs typeface="STKaiti" charset="-122"/>
              </a:rPr>
              <a:t>解线性方程组，（某些情况下）与</a:t>
            </a:r>
            <a:r>
              <a:rPr lang="zh-CN" altLang="en-US" sz="2800" b="1" dirty="0">
                <a:solidFill>
                  <a:srgbClr val="00B0F0"/>
                </a:solidFill>
                <a:latin typeface="STKaiti" charset="-122"/>
                <a:ea typeface="STKaiti" charset="-122"/>
                <a:cs typeface="STKaiti" charset="-122"/>
              </a:rPr>
              <a:t>已知经典算法</a:t>
            </a:r>
            <a:r>
              <a:rPr lang="zh-CN" altLang="en-US" sz="2800" b="1" dirty="0">
                <a:latin typeface="STKaiti" charset="-122"/>
                <a:ea typeface="STKaiti" charset="-122"/>
                <a:cs typeface="STKaiti" charset="-122"/>
              </a:rPr>
              <a:t>比有指数加速</a:t>
            </a:r>
            <a:r>
              <a:rPr lang="en-AU" altLang="zh-CN" sz="2800" b="1" dirty="0">
                <a:latin typeface="STKaiti" charset="-122"/>
                <a:ea typeface="STKaiti" charset="-122"/>
                <a:cs typeface="STKaiti" charset="-122"/>
              </a:rPr>
              <a:t> </a:t>
            </a:r>
          </a:p>
          <a:p>
            <a:endParaRPr lang="en-US" altLang="zh-CN" sz="2800" b="1" dirty="0">
              <a:latin typeface="STKaiti" charset="-122"/>
              <a:ea typeface="STKaiti" charset="-122"/>
              <a:cs typeface="STKaiti" charset="-122"/>
            </a:endParaRPr>
          </a:p>
          <a:p>
            <a:r>
              <a:rPr lang="zh-CN" altLang="en-US" sz="2800" b="1" dirty="0">
                <a:solidFill>
                  <a:srgbClr val="C00000"/>
                </a:solidFill>
                <a:latin typeface="STKaiti" charset="-122"/>
                <a:ea typeface="STKaiti" charset="-122"/>
                <a:cs typeface="STKaiti" charset="-122"/>
              </a:rPr>
              <a:t>量子机器学习与大数据分析</a:t>
            </a:r>
            <a:r>
              <a:rPr lang="en-AU" altLang="zh-CN" sz="2800" b="1" dirty="0">
                <a:solidFill>
                  <a:srgbClr val="C00000"/>
                </a:solidFill>
                <a:latin typeface="STKaiti" charset="-122"/>
                <a:ea typeface="STKaiti" charset="-122"/>
                <a:cs typeface="STKaiti" charset="-122"/>
              </a:rPr>
              <a:t>(!) </a:t>
            </a:r>
            <a:r>
              <a:rPr lang="zh-CN" altLang="en-US" sz="2800" b="1" dirty="0">
                <a:solidFill>
                  <a:srgbClr val="C00000"/>
                </a:solidFill>
                <a:latin typeface="STKaiti" charset="-122"/>
                <a:ea typeface="STKaiti" charset="-122"/>
                <a:cs typeface="STKaiti" charset="-122"/>
              </a:rPr>
              <a:t> </a:t>
            </a:r>
            <a:r>
              <a:rPr lang="zh-CN" altLang="en-US" sz="2800" b="1" dirty="0">
                <a:latin typeface="STKaiti" charset="-122"/>
                <a:ea typeface="STKaiti" charset="-122"/>
                <a:cs typeface="STKaiti" charset="-122"/>
                <a:sym typeface="Wingdings"/>
              </a:rPr>
              <a:t></a:t>
            </a:r>
            <a:r>
              <a:rPr lang="en-US" altLang="zh-CN" sz="2800" b="1" dirty="0">
                <a:latin typeface="STKaiti" charset="-122"/>
                <a:ea typeface="STKaiti" charset="-122"/>
                <a:cs typeface="STKaiti" charset="-122"/>
                <a:sym typeface="Wingdings"/>
              </a:rPr>
              <a:t> </a:t>
            </a:r>
            <a:r>
              <a:rPr lang="zh-CN" altLang="en-US" sz="2800" b="1" dirty="0">
                <a:solidFill>
                  <a:srgbClr val="00B050"/>
                </a:solidFill>
                <a:latin typeface="STKaiti" charset="-122"/>
                <a:ea typeface="STKaiti" charset="-122"/>
                <a:cs typeface="STKaiti" charset="-122"/>
                <a:sym typeface="Wingdings"/>
              </a:rPr>
              <a:t>量子人工智能</a:t>
            </a:r>
            <a:r>
              <a:rPr lang="en-AU" altLang="zh-CN" sz="2800" b="1" dirty="0">
                <a:solidFill>
                  <a:srgbClr val="00B050"/>
                </a:solidFill>
                <a:latin typeface="STKaiti" charset="-122"/>
                <a:ea typeface="STKaiti" charset="-122"/>
                <a:cs typeface="STKaiti" charset="-122"/>
                <a:sym typeface="Wingdings"/>
              </a:rPr>
              <a:t>(?)</a:t>
            </a:r>
            <a:r>
              <a:rPr lang="zh-CN" altLang="en-US" sz="2800" b="1" dirty="0">
                <a:latin typeface="STKaiti" charset="-122"/>
                <a:ea typeface="STKaiti" charset="-122"/>
                <a:cs typeface="STKaiti" charset="-122"/>
                <a:sym typeface="Wingdings"/>
              </a:rPr>
              <a:t>：</a:t>
            </a:r>
            <a:r>
              <a:rPr lang="en-AU" altLang="zh-CN" sz="2800" b="1" dirty="0">
                <a:latin typeface="STKaiti" charset="-122"/>
                <a:ea typeface="STKaiti" charset="-122"/>
                <a:cs typeface="STKaiti" charset="-122"/>
                <a:sym typeface="Wingdings"/>
              </a:rPr>
              <a:t>Bayesian inference; online perceptron; least-squares fitting; </a:t>
            </a:r>
            <a:r>
              <a:rPr lang="en-US" altLang="zh-CN" sz="2800" b="1" dirty="0">
                <a:latin typeface="STKaiti" charset="-122"/>
                <a:ea typeface="STKaiti" charset="-122"/>
                <a:cs typeface="STKaiti" charset="-122"/>
                <a:sym typeface="Wingdings"/>
              </a:rPr>
              <a:t>quantum </a:t>
            </a:r>
            <a:r>
              <a:rPr lang="en-AU" altLang="zh-CN" sz="2800" b="1" dirty="0">
                <a:latin typeface="STKaiti" charset="-122"/>
                <a:ea typeface="STKaiti" charset="-122"/>
                <a:cs typeface="STKaiti" charset="-122"/>
                <a:sym typeface="Wingdings"/>
              </a:rPr>
              <a:t>PCA, quantum support vector machine, </a:t>
            </a:r>
            <a:r>
              <a:rPr lang="mr-IN" altLang="zh-CN" sz="2800" b="1" dirty="0">
                <a:latin typeface="STKaiti" charset="-122"/>
                <a:ea typeface="STKaiti" charset="-122"/>
                <a:cs typeface="STKaiti" charset="-122"/>
                <a:sym typeface="Wingdings"/>
              </a:rPr>
              <a:t>……</a:t>
            </a:r>
            <a:endParaRPr lang="en-AU" altLang="zh-CN" sz="2800" b="1" dirty="0">
              <a:latin typeface="STKaiti" charset="-122"/>
              <a:ea typeface="STKaiti" charset="-122"/>
              <a:cs typeface="STKaiti" charset="-122"/>
              <a:sym typeface="Wingdings"/>
            </a:endParaRPr>
          </a:p>
          <a:p>
            <a:r>
              <a:rPr lang="en-AU" altLang="zh-CN" sz="2800" b="1" dirty="0">
                <a:latin typeface="STKaiti" charset="-122"/>
                <a:ea typeface="STKaiti" charset="-122"/>
                <a:cs typeface="STKaiti" charset="-122"/>
                <a:sym typeface="Wingdings"/>
              </a:rPr>
              <a:t>quantum Boltzmann machine; quantum reinforcement learning; </a:t>
            </a:r>
            <a:r>
              <a:rPr lang="mr-IN" altLang="zh-CN" sz="2800" b="1" dirty="0">
                <a:latin typeface="STKaiti" charset="-122"/>
                <a:ea typeface="STKaiti" charset="-122"/>
                <a:cs typeface="STKaiti" charset="-122"/>
                <a:sym typeface="Wingdings"/>
              </a:rPr>
              <a:t>……</a:t>
            </a:r>
            <a:endParaRPr lang="en-AU" altLang="zh-CN" sz="2800" b="1" dirty="0">
              <a:solidFill>
                <a:srgbClr val="0070C0"/>
              </a:solidFill>
              <a:latin typeface="STKaiti" charset="-122"/>
              <a:ea typeface="STKaiti" charset="-122"/>
              <a:cs typeface="STKaiti" charset="-122"/>
              <a:sym typeface="Wingdings"/>
            </a:endParaRPr>
          </a:p>
          <a:p>
            <a:endParaRPr lang="zh-CN" altLang="en-US" b="1" dirty="0">
              <a:latin typeface="STKaiti" charset="-122"/>
              <a:ea typeface="STKaiti" charset="-122"/>
              <a:cs typeface="STKaiti" charset="-12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432" y="659329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二</a:t>
            </a:r>
            <a:r>
              <a:rPr lang="en-AU" altLang="zh-CN" b="1" dirty="0">
                <a:latin typeface="STKaiti" charset="-122"/>
                <a:ea typeface="STKaiti" charset="-122"/>
                <a:cs typeface="STKaiti" charset="-122"/>
              </a:rPr>
              <a:t>. </a:t>
            </a:r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量子计算</a:t>
            </a:r>
            <a:r>
              <a:rPr lang="zh-CN" altLang="en-US" b="1" dirty="0">
                <a:solidFill>
                  <a:srgbClr val="C00000"/>
                </a:solidFill>
                <a:latin typeface="STKaiti" charset="-122"/>
                <a:ea typeface="STKaiti" charset="-122"/>
                <a:cs typeface="STKaiti" charset="-122"/>
              </a:rPr>
              <a:t>超越</a:t>
            </a:r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经典计算的能力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20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altLang="zh-CN" b="1" dirty="0">
                <a:solidFill>
                  <a:srgbClr val="002060"/>
                </a:solidFill>
                <a:latin typeface="STKaiti" charset="-122"/>
                <a:ea typeface="STKaiti" charset="-122"/>
                <a:cs typeface="STKaiti" charset="-122"/>
              </a:rPr>
              <a:t>Artificial Intelligence = Computational Intelligence  </a:t>
            </a:r>
            <a:r>
              <a:rPr lang="zh-CN" altLang="en-US" b="1" dirty="0">
                <a:solidFill>
                  <a:srgbClr val="002060"/>
                </a:solidFill>
                <a:latin typeface="STKaiti" charset="-122"/>
                <a:ea typeface="STKaiti" charset="-122"/>
                <a:cs typeface="STKaiti" charset="-122"/>
              </a:rPr>
              <a:t>              </a:t>
            </a:r>
            <a:endParaRPr lang="en-US" altLang="zh-CN" b="1" dirty="0">
              <a:solidFill>
                <a:srgbClr val="002060"/>
              </a:solidFill>
              <a:latin typeface="STKaiti" charset="-122"/>
              <a:ea typeface="STKaiti" charset="-122"/>
              <a:cs typeface="STKaiti" charset="-122"/>
            </a:endParaRPr>
          </a:p>
          <a:p>
            <a:r>
              <a:rPr lang="zh-CN" altLang="en-US" b="1" dirty="0">
                <a:solidFill>
                  <a:srgbClr val="002060"/>
                </a:solidFill>
                <a:latin typeface="STKaiti" charset="-122"/>
                <a:ea typeface="STKaiti" charset="-122"/>
                <a:cs typeface="STKaiti" charset="-122"/>
              </a:rPr>
              <a:t>                                    </a:t>
            </a:r>
            <a:r>
              <a:rPr lang="en-AU" altLang="zh-CN" b="1" dirty="0">
                <a:solidFill>
                  <a:srgbClr val="002060"/>
                </a:solidFill>
                <a:latin typeface="STKaiti" charset="-122"/>
                <a:ea typeface="STKaiti" charset="-122"/>
                <a:cs typeface="STKaiti" charset="-122"/>
              </a:rPr>
              <a:t>= </a:t>
            </a:r>
            <a:r>
              <a:rPr lang="zh-CN" altLang="en-US" b="1" dirty="0">
                <a:solidFill>
                  <a:srgbClr val="002060"/>
                </a:solidFill>
                <a:latin typeface="STKaiti" charset="-122"/>
                <a:ea typeface="STKaiti" charset="-122"/>
                <a:cs typeface="STKaiti" charset="-122"/>
              </a:rPr>
              <a:t>（计算）速度产生智能</a:t>
            </a:r>
            <a:endParaRPr lang="en-US" altLang="zh-CN" b="1" dirty="0">
              <a:solidFill>
                <a:srgbClr val="C00000"/>
              </a:solidFill>
              <a:latin typeface="STKaiti" charset="-122"/>
              <a:ea typeface="STKaiti" charset="-122"/>
              <a:cs typeface="STKaiti" charset="-122"/>
            </a:endParaRPr>
          </a:p>
          <a:p>
            <a:r>
              <a:rPr lang="zh-CN" altLang="en-US" b="1" dirty="0">
                <a:solidFill>
                  <a:srgbClr val="C00000"/>
                </a:solidFill>
                <a:latin typeface="STKaiti" charset="-122"/>
                <a:ea typeface="STKaiti" charset="-122"/>
                <a:cs typeface="STKaiti" charset="-122"/>
              </a:rPr>
              <a:t> 未来量子计算可能成为发展人工智能的核心竞争力</a:t>
            </a:r>
            <a:r>
              <a:rPr lang="en-AU" altLang="zh-CN" b="1" dirty="0">
                <a:solidFill>
                  <a:srgbClr val="002060"/>
                </a:solidFill>
                <a:latin typeface="STKaiti" charset="-122"/>
                <a:ea typeface="STKaiti" charset="-122"/>
                <a:cs typeface="STKaiti" charset="-122"/>
              </a:rPr>
              <a:t>!</a:t>
            </a:r>
          </a:p>
          <a:p>
            <a:endParaRPr lang="en-AU" altLang="zh-CN" b="1" dirty="0">
              <a:solidFill>
                <a:srgbClr val="002060"/>
              </a:solidFill>
              <a:latin typeface="STKaiti" charset="-122"/>
              <a:ea typeface="STKaiti" charset="-122"/>
              <a:cs typeface="STKaiti" charset="-122"/>
              <a:sym typeface="Wingdings"/>
            </a:endParaRPr>
          </a:p>
          <a:p>
            <a:r>
              <a:rPr lang="en-US" altLang="zh-CN" b="1" dirty="0">
                <a:solidFill>
                  <a:srgbClr val="002060"/>
                </a:solidFill>
                <a:latin typeface="STKaiti" charset="-122"/>
                <a:ea typeface="STKaiti" charset="-122"/>
                <a:cs typeface="STKaiti" charset="-122"/>
                <a:sym typeface="Wingdings"/>
              </a:rPr>
              <a:t>【</a:t>
            </a:r>
            <a:r>
              <a:rPr lang="zh-CN" altLang="en-US" b="1" dirty="0">
                <a:solidFill>
                  <a:srgbClr val="002060"/>
                </a:solidFill>
                <a:latin typeface="STKaiti" charset="-122"/>
                <a:ea typeface="STKaiti" charset="-122"/>
                <a:cs typeface="STKaiti" charset="-122"/>
                <a:sym typeface="Wingdings"/>
              </a:rPr>
              <a:t>更多量子算法参见： </a:t>
            </a:r>
            <a:r>
              <a:rPr lang="en-US" altLang="zh-CN" b="1" dirty="0">
                <a:solidFill>
                  <a:srgbClr val="002060"/>
                </a:solidFill>
                <a:latin typeface="STKaiti" charset="-122"/>
                <a:ea typeface="STKaiti" charset="-122"/>
                <a:cs typeface="STKaiti" charset="-122"/>
                <a:sym typeface="Wingdings"/>
                <a:hlinkClick r:id="rId2"/>
              </a:rPr>
              <a:t>http://math.nist.gov/quantum/zoo/</a:t>
            </a:r>
            <a:r>
              <a:rPr lang="zh-CN" altLang="en-US" b="1" dirty="0">
                <a:solidFill>
                  <a:srgbClr val="002060"/>
                </a:solidFill>
                <a:latin typeface="STKaiti" charset="-122"/>
                <a:ea typeface="STKaiti" charset="-122"/>
                <a:cs typeface="STKaiti" charset="-122"/>
                <a:sym typeface="Wingdings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STKaiti" charset="-122"/>
                <a:ea typeface="STKaiti" charset="-122"/>
                <a:cs typeface="STKaiti" charset="-122"/>
                <a:sym typeface="Wingdings"/>
              </a:rPr>
              <a:t>】</a:t>
            </a:r>
            <a:endParaRPr lang="en-AU" altLang="zh-CN" b="1" dirty="0">
              <a:solidFill>
                <a:srgbClr val="002060"/>
              </a:solidFill>
              <a:latin typeface="STKaiti" charset="-122"/>
              <a:ea typeface="STKaiti" charset="-122"/>
              <a:cs typeface="STKaiti" charset="-122"/>
              <a:sym typeface="Wingding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433" y="66996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二</a:t>
            </a:r>
            <a:r>
              <a:rPr lang="en-AU" altLang="zh-CN" b="1" dirty="0">
                <a:latin typeface="STKaiti" charset="-122"/>
                <a:ea typeface="STKaiti" charset="-122"/>
                <a:cs typeface="STKaiti" charset="-122"/>
              </a:rPr>
              <a:t>. </a:t>
            </a:r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量子计算</a:t>
            </a:r>
            <a:r>
              <a:rPr lang="zh-CN" altLang="en-US" b="1" dirty="0">
                <a:solidFill>
                  <a:srgbClr val="C00000"/>
                </a:solidFill>
                <a:latin typeface="STKaiti" charset="-122"/>
                <a:ea typeface="STKaiti" charset="-122"/>
                <a:cs typeface="STKaiti" charset="-122"/>
              </a:rPr>
              <a:t>超越</a:t>
            </a:r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经典计算的能力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792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3641" y="2501295"/>
            <a:ext cx="7408333" cy="3450696"/>
          </a:xfrm>
        </p:spPr>
        <p:txBody>
          <a:bodyPr/>
          <a:lstStyle/>
          <a:p>
            <a:endParaRPr lang="en-US" i="1" dirty="0"/>
          </a:p>
          <a:p>
            <a:r>
              <a:rPr lang="en-US" sz="2800" b="1" i="1" dirty="0"/>
              <a:t>“Perhaps the quantum computer will change our everyday lives in this century in the same radical way as the classical computer did in the last century.”    </a:t>
            </a:r>
            <a:r>
              <a:rPr lang="en-US" sz="2800" i="1" dirty="0"/>
              <a:t> </a:t>
            </a:r>
            <a:r>
              <a:rPr lang="en-US" sz="2800" dirty="0"/>
              <a:t>— </a:t>
            </a:r>
            <a:r>
              <a:rPr lang="en-US" sz="2800" dirty="0">
                <a:solidFill>
                  <a:srgbClr val="00B050"/>
                </a:solidFill>
              </a:rPr>
              <a:t>excerpt from press release, Nobel Prize in Physics 2012</a:t>
            </a:r>
            <a:r>
              <a:rPr lang="en-US" sz="2800" dirty="0"/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3007" y="77575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二</a:t>
            </a:r>
            <a:r>
              <a:rPr lang="en-AU" altLang="zh-CN" b="1" dirty="0">
                <a:latin typeface="STKaiti" charset="-122"/>
                <a:ea typeface="STKaiti" charset="-122"/>
                <a:cs typeface="STKaiti" charset="-122"/>
              </a:rPr>
              <a:t>. </a:t>
            </a:r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量子计算</a:t>
            </a:r>
            <a:r>
              <a:rPr lang="zh-CN" altLang="en-US" b="1" dirty="0">
                <a:solidFill>
                  <a:srgbClr val="C00000"/>
                </a:solidFill>
                <a:latin typeface="STKaiti" charset="-122"/>
                <a:ea typeface="STKaiti" charset="-122"/>
                <a:cs typeface="STKaiti" charset="-122"/>
              </a:rPr>
              <a:t>超越</a:t>
            </a:r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经典计算的能力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873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6" y="2327124"/>
            <a:ext cx="7408333" cy="3450696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华文楷体"/>
                <a:cs typeface="华文楷体"/>
              </a:rPr>
              <a:t>量子计算机研制进入一个关键时刻！</a:t>
            </a:r>
            <a:endParaRPr lang="en-AU" altLang="zh-CN" sz="2800" b="1" dirty="0">
              <a:latin typeface="华文楷体"/>
              <a:cs typeface="华文楷体"/>
            </a:endParaRPr>
          </a:p>
          <a:p>
            <a:r>
              <a:rPr lang="en-US" sz="2800" b="1" dirty="0">
                <a:solidFill>
                  <a:srgbClr val="0000FF"/>
                </a:solidFill>
              </a:rPr>
              <a:t>Quantum computers ready to leap out of the lab in 2017</a:t>
            </a:r>
          </a:p>
          <a:p>
            <a:pPr marL="0" indent="0">
              <a:buNone/>
            </a:pPr>
            <a:r>
              <a:rPr lang="en-US" sz="2800" dirty="0"/>
              <a:t>------ Google, Microsoft and a host of labs and start-ups are racing to turn scientific curiosities into working machines</a:t>
            </a:r>
            <a:r>
              <a:rPr lang="zh-CN" altLang="en-US" sz="2800" dirty="0"/>
              <a:t> </a:t>
            </a:r>
            <a:r>
              <a:rPr lang="en-US" altLang="zh-CN" sz="2800" dirty="0"/>
              <a:t>【</a:t>
            </a:r>
            <a:r>
              <a:rPr lang="en-US" sz="2800" dirty="0"/>
              <a:t>Nature, 03 January 2017</a:t>
            </a:r>
            <a:r>
              <a:rPr lang="en-US" altLang="zh-CN" sz="2800" dirty="0"/>
              <a:t>】</a:t>
            </a:r>
            <a:endParaRPr lang="en-AU" altLang="zh-CN" sz="2800" b="1" dirty="0">
              <a:latin typeface="华文楷体"/>
              <a:cs typeface="华文楷体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432" y="618938"/>
            <a:ext cx="8229600" cy="1708186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三</a:t>
            </a:r>
            <a:r>
              <a:rPr lang="en-AU" altLang="zh-CN" b="1" dirty="0">
                <a:latin typeface="STKaiti" charset="-122"/>
                <a:ea typeface="STKaiti" charset="-122"/>
                <a:cs typeface="STKaiti" charset="-122"/>
              </a:rPr>
              <a:t>. </a:t>
            </a:r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量子计算机硬件研制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87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6" y="2392438"/>
            <a:ext cx="7408333" cy="3450696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华文楷体"/>
                <a:cs typeface="华文楷体"/>
              </a:rPr>
              <a:t>IBM </a:t>
            </a:r>
            <a:r>
              <a:rPr lang="en-US" altLang="zh-CN" b="1" dirty="0">
                <a:solidFill>
                  <a:srgbClr val="0070C0"/>
                </a:solidFill>
                <a:latin typeface="华文楷体"/>
                <a:cs typeface="华文楷体"/>
              </a:rPr>
              <a:t>【</a:t>
            </a:r>
            <a:r>
              <a:rPr lang="zh-CN" altLang="en-US" b="1" dirty="0">
                <a:solidFill>
                  <a:srgbClr val="0070C0"/>
                </a:solidFill>
                <a:latin typeface="华文楷体"/>
                <a:cs typeface="华文楷体"/>
              </a:rPr>
              <a:t>超导</a:t>
            </a:r>
            <a:r>
              <a:rPr lang="en-US" altLang="zh-CN" b="1" dirty="0">
                <a:solidFill>
                  <a:srgbClr val="0070C0"/>
                </a:solidFill>
                <a:latin typeface="华文楷体"/>
                <a:cs typeface="华文楷体"/>
              </a:rPr>
              <a:t>】</a:t>
            </a:r>
            <a:endParaRPr lang="en-US" altLang="zh-CN" b="1" dirty="0">
              <a:solidFill>
                <a:srgbClr val="C00000"/>
              </a:solidFill>
              <a:latin typeface="华文楷体"/>
              <a:cs typeface="华文楷体"/>
            </a:endParaRPr>
          </a:p>
          <a:p>
            <a:r>
              <a:rPr lang="en-AU" altLang="zh-CN" dirty="0">
                <a:latin typeface="华文楷体"/>
                <a:cs typeface="华文楷体"/>
              </a:rPr>
              <a:t>2014</a:t>
            </a:r>
            <a:r>
              <a:rPr lang="zh-CN" altLang="en-US" dirty="0">
                <a:latin typeface="华文楷体"/>
                <a:cs typeface="华文楷体"/>
              </a:rPr>
              <a:t>年宣布</a:t>
            </a:r>
            <a:r>
              <a:rPr lang="en-US" dirty="0">
                <a:latin typeface="华文楷体"/>
                <a:ea typeface="华文楷体"/>
                <a:cs typeface="华文楷体"/>
              </a:rPr>
              <a:t>30</a:t>
            </a:r>
            <a:r>
              <a:rPr lang="zh-CN" altLang="en-US" dirty="0">
                <a:latin typeface="华文楷体"/>
                <a:cs typeface="华文楷体"/>
              </a:rPr>
              <a:t>亿美元研发下一代芯片（五年计划），主要是量子计算与神经计算</a:t>
            </a:r>
            <a:endParaRPr lang="en-AU" altLang="zh-CN" dirty="0">
              <a:latin typeface="华文楷体"/>
              <a:cs typeface="华文楷体"/>
            </a:endParaRPr>
          </a:p>
          <a:p>
            <a:r>
              <a:rPr lang="en-AU" altLang="zh-CN" dirty="0">
                <a:solidFill>
                  <a:srgbClr val="002060"/>
                </a:solidFill>
                <a:latin typeface="华文楷体"/>
                <a:cs typeface="华文楷体"/>
              </a:rPr>
              <a:t>2016</a:t>
            </a:r>
            <a:r>
              <a:rPr lang="zh-CN" altLang="en-US" dirty="0">
                <a:solidFill>
                  <a:srgbClr val="002060"/>
                </a:solidFill>
                <a:latin typeface="华文楷体"/>
                <a:cs typeface="华文楷体"/>
              </a:rPr>
              <a:t>年发布了</a:t>
            </a:r>
            <a:r>
              <a:rPr lang="en-US" dirty="0">
                <a:solidFill>
                  <a:srgbClr val="002060"/>
                </a:solidFill>
                <a:latin typeface="华文楷体"/>
                <a:ea typeface="华文楷体"/>
                <a:cs typeface="华文楷体"/>
              </a:rPr>
              <a:t>5</a:t>
            </a:r>
            <a:r>
              <a:rPr lang="zh-CN" altLang="en-US" dirty="0">
                <a:solidFill>
                  <a:srgbClr val="002060"/>
                </a:solidFill>
                <a:latin typeface="华文楷体"/>
                <a:cs typeface="华文楷体"/>
              </a:rPr>
              <a:t>个量子比特的量子计算云服务</a:t>
            </a:r>
            <a:endParaRPr lang="en-US" altLang="zh-CN" dirty="0">
              <a:solidFill>
                <a:srgbClr val="002060"/>
              </a:solidFill>
              <a:latin typeface="华文楷体"/>
              <a:cs typeface="华文楷体"/>
            </a:endParaRPr>
          </a:p>
          <a:p>
            <a:r>
              <a:rPr lang="en-US" altLang="zh-CN" dirty="0">
                <a:solidFill>
                  <a:srgbClr val="002060"/>
                </a:solidFill>
                <a:latin typeface="华文楷体"/>
                <a:ea typeface="华文楷体"/>
                <a:cs typeface="华文楷体"/>
              </a:rPr>
              <a:t>2017</a:t>
            </a:r>
            <a:r>
              <a:rPr lang="zh-CN" altLang="en-US" dirty="0">
                <a:solidFill>
                  <a:srgbClr val="002060"/>
                </a:solidFill>
                <a:latin typeface="华文楷体"/>
                <a:ea typeface="华文楷体"/>
                <a:cs typeface="华文楷体"/>
              </a:rPr>
              <a:t>年</a:t>
            </a:r>
            <a:r>
              <a:rPr lang="zh-CN" altLang="en-US" dirty="0">
                <a:solidFill>
                  <a:srgbClr val="002060"/>
                </a:solidFill>
                <a:latin typeface="华文楷体"/>
                <a:cs typeface="华文楷体"/>
              </a:rPr>
              <a:t>发布了</a:t>
            </a:r>
            <a:r>
              <a:rPr lang="en-US" altLang="zh-CN" dirty="0">
                <a:solidFill>
                  <a:srgbClr val="002060"/>
                </a:solidFill>
                <a:latin typeface="华文楷体"/>
                <a:ea typeface="华文楷体"/>
                <a:cs typeface="华文楷体"/>
              </a:rPr>
              <a:t>16/17</a:t>
            </a:r>
            <a:r>
              <a:rPr lang="zh-CN" altLang="en-US" dirty="0">
                <a:solidFill>
                  <a:srgbClr val="002060"/>
                </a:solidFill>
                <a:latin typeface="华文楷体"/>
                <a:cs typeface="华文楷体"/>
              </a:rPr>
              <a:t>个量子比特的量子计算机   （</a:t>
            </a:r>
            <a:r>
              <a:rPr lang="en-AU" altLang="zh-CN" b="1" dirty="0">
                <a:solidFill>
                  <a:schemeClr val="tx2">
                    <a:lumMod val="60000"/>
                    <a:lumOff val="40000"/>
                  </a:schemeClr>
                </a:solidFill>
                <a:latin typeface="华文楷体"/>
                <a:cs typeface="华文楷体"/>
              </a:rPr>
              <a:t>IBM</a:t>
            </a:r>
            <a:r>
              <a:rPr lang="zh-CN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华文楷体"/>
                <a:cs typeface="华文楷体"/>
              </a:rPr>
              <a:t> </a:t>
            </a:r>
            <a:r>
              <a:rPr lang="en-AU" altLang="zh-CN" b="1" dirty="0">
                <a:solidFill>
                  <a:schemeClr val="tx2">
                    <a:lumMod val="60000"/>
                    <a:lumOff val="40000"/>
                  </a:schemeClr>
                </a:solidFill>
                <a:latin typeface="华文楷体"/>
                <a:cs typeface="华文楷体"/>
              </a:rPr>
              <a:t>Q</a:t>
            </a:r>
            <a:r>
              <a:rPr lang="en-AU" altLang="zh-CN" dirty="0">
                <a:solidFill>
                  <a:srgbClr val="002060"/>
                </a:solidFill>
                <a:latin typeface="华文楷体"/>
                <a:cs typeface="华文楷体"/>
              </a:rPr>
              <a:t>)</a:t>
            </a:r>
            <a:r>
              <a:rPr lang="zh-CN" altLang="en-US" dirty="0">
                <a:solidFill>
                  <a:srgbClr val="002060"/>
                </a:solidFill>
                <a:latin typeface="华文楷体"/>
                <a:cs typeface="华文楷体"/>
              </a:rPr>
              <a:t> </a:t>
            </a:r>
            <a:endParaRPr lang="en-AU" altLang="zh-CN" dirty="0">
              <a:solidFill>
                <a:srgbClr val="002060"/>
              </a:solidFill>
              <a:latin typeface="华文楷体"/>
              <a:cs typeface="华文楷体"/>
            </a:endParaRPr>
          </a:p>
          <a:p>
            <a:r>
              <a:rPr lang="en-AU" altLang="zh-CN" b="1" dirty="0">
                <a:solidFill>
                  <a:srgbClr val="00B050"/>
                </a:solidFill>
                <a:latin typeface="华文楷体"/>
                <a:cs typeface="华文楷体"/>
              </a:rPr>
              <a:t>Quantum Volume = #qubits + precision + connectivity</a:t>
            </a:r>
            <a:endParaRPr lang="en-AU" altLang="zh-CN" dirty="0">
              <a:solidFill>
                <a:srgbClr val="002060"/>
              </a:solidFill>
              <a:latin typeface="华文楷体"/>
              <a:cs typeface="华文楷体"/>
            </a:endParaRPr>
          </a:p>
          <a:p>
            <a:r>
              <a:rPr lang="en-US" altLang="zh-CN" dirty="0">
                <a:solidFill>
                  <a:srgbClr val="002060"/>
                </a:solidFill>
                <a:latin typeface="华文楷体"/>
                <a:cs typeface="华文楷体"/>
              </a:rPr>
              <a:t>2018</a:t>
            </a:r>
            <a:r>
              <a:rPr lang="zh-CN" altLang="en-US" dirty="0">
                <a:solidFill>
                  <a:srgbClr val="002060"/>
                </a:solidFill>
                <a:latin typeface="华文楷体"/>
                <a:cs typeface="华文楷体"/>
              </a:rPr>
              <a:t>年发布了</a:t>
            </a:r>
            <a:r>
              <a:rPr lang="en-US" altLang="zh-CN" dirty="0">
                <a:solidFill>
                  <a:srgbClr val="002060"/>
                </a:solidFill>
                <a:latin typeface="华文楷体"/>
                <a:cs typeface="华文楷体"/>
              </a:rPr>
              <a:t>50</a:t>
            </a:r>
            <a:r>
              <a:rPr lang="zh-CN" altLang="en-US" dirty="0">
                <a:solidFill>
                  <a:srgbClr val="002060"/>
                </a:solidFill>
                <a:latin typeface="华文楷体"/>
                <a:cs typeface="华文楷体"/>
              </a:rPr>
              <a:t>个量子比特的量子计算机</a:t>
            </a:r>
            <a:endParaRPr lang="en-AU" altLang="zh-CN" dirty="0">
              <a:solidFill>
                <a:srgbClr val="002060"/>
              </a:solidFill>
              <a:latin typeface="华文楷体"/>
              <a:cs typeface="华文楷体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432" y="566501"/>
            <a:ext cx="8229600" cy="1708186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三</a:t>
            </a:r>
            <a:r>
              <a:rPr lang="en-AU" altLang="zh-CN" b="1" dirty="0">
                <a:latin typeface="STKaiti" charset="-122"/>
                <a:ea typeface="STKaiti" charset="-122"/>
                <a:cs typeface="STKaiti" charset="-122"/>
              </a:rPr>
              <a:t>. </a:t>
            </a:r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量子计算机硬件研制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34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6" y="2476706"/>
            <a:ext cx="7408333" cy="3450696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华文楷体"/>
                <a:cs typeface="华文楷体"/>
              </a:rPr>
              <a:t>Google</a:t>
            </a:r>
            <a:r>
              <a:rPr lang="zh-CN" altLang="en-US" sz="2800" b="1" dirty="0">
                <a:solidFill>
                  <a:srgbClr val="C00000"/>
                </a:solidFill>
                <a:latin typeface="华文楷体"/>
                <a:cs typeface="华文楷体"/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  <a:latin typeface="华文楷体"/>
                <a:cs typeface="华文楷体"/>
              </a:rPr>
              <a:t>【</a:t>
            </a:r>
            <a:r>
              <a:rPr lang="zh-CN" altLang="en-US" sz="2800" b="1" dirty="0">
                <a:solidFill>
                  <a:srgbClr val="0070C0"/>
                </a:solidFill>
                <a:latin typeface="华文楷体"/>
                <a:cs typeface="华文楷体"/>
              </a:rPr>
              <a:t>超导</a:t>
            </a:r>
            <a:r>
              <a:rPr lang="en-US" altLang="zh-CN" sz="2800" b="1" dirty="0">
                <a:solidFill>
                  <a:srgbClr val="0070C0"/>
                </a:solidFill>
                <a:latin typeface="华文楷体"/>
                <a:cs typeface="华文楷体"/>
              </a:rPr>
              <a:t>】</a:t>
            </a:r>
            <a:endParaRPr lang="en-US" altLang="zh-CN" sz="2800" b="1" dirty="0">
              <a:solidFill>
                <a:srgbClr val="C00000"/>
              </a:solidFill>
              <a:latin typeface="华文楷体"/>
              <a:cs typeface="华文楷体"/>
            </a:endParaRPr>
          </a:p>
          <a:p>
            <a:r>
              <a:rPr lang="en-US" sz="2800" dirty="0">
                <a:latin typeface="华文楷体"/>
                <a:ea typeface="华文楷体"/>
                <a:cs typeface="华文楷体"/>
              </a:rPr>
              <a:t>2014</a:t>
            </a:r>
            <a:r>
              <a:rPr lang="zh-CN" altLang="en-US" sz="2800" dirty="0">
                <a:latin typeface="华文楷体"/>
                <a:cs typeface="华文楷体"/>
              </a:rPr>
              <a:t>年宣布</a:t>
            </a:r>
            <a:r>
              <a:rPr lang="en-US" sz="2800" dirty="0">
                <a:latin typeface="华文楷体"/>
                <a:ea typeface="华文楷体"/>
                <a:cs typeface="华文楷体"/>
              </a:rPr>
              <a:t>UCSB John Martinis</a:t>
            </a:r>
            <a:r>
              <a:rPr lang="zh-CN" altLang="en-US" sz="2800" dirty="0">
                <a:latin typeface="华文楷体"/>
                <a:cs typeface="华文楷体"/>
              </a:rPr>
              <a:t>组加入</a:t>
            </a:r>
            <a:r>
              <a:rPr lang="en-US" sz="2800" dirty="0">
                <a:latin typeface="华文楷体"/>
                <a:ea typeface="华文楷体"/>
                <a:cs typeface="华文楷体"/>
              </a:rPr>
              <a:t>Google</a:t>
            </a:r>
            <a:r>
              <a:rPr lang="zh-CN" altLang="en-US" sz="2800" dirty="0">
                <a:latin typeface="华文楷体"/>
                <a:cs typeface="华文楷体"/>
              </a:rPr>
              <a:t>研发量子计算机处理器</a:t>
            </a:r>
            <a:r>
              <a:rPr lang="en-AU" altLang="zh-CN" sz="2800" dirty="0">
                <a:latin typeface="华文楷体"/>
                <a:cs typeface="华文楷体"/>
              </a:rPr>
              <a:t> </a:t>
            </a:r>
          </a:p>
          <a:p>
            <a:r>
              <a:rPr lang="en-US" altLang="zh-CN" sz="2800" dirty="0">
                <a:latin typeface="华文楷体"/>
                <a:cs typeface="华文楷体"/>
              </a:rPr>
              <a:t>2015</a:t>
            </a:r>
            <a:r>
              <a:rPr lang="zh-CN" altLang="en-US" sz="2800" dirty="0">
                <a:latin typeface="华文楷体"/>
                <a:cs typeface="华文楷体"/>
              </a:rPr>
              <a:t>发布</a:t>
            </a:r>
            <a:r>
              <a:rPr lang="en-US" altLang="zh-CN" sz="2800" dirty="0">
                <a:latin typeface="华文楷体"/>
                <a:cs typeface="华文楷体"/>
              </a:rPr>
              <a:t>9</a:t>
            </a:r>
            <a:r>
              <a:rPr lang="zh-CN" altLang="en-US" sz="2800" dirty="0">
                <a:latin typeface="华文楷体"/>
                <a:cs typeface="华文楷体"/>
              </a:rPr>
              <a:t>量子比特的</a:t>
            </a:r>
            <a:r>
              <a:rPr lang="zh-CN" altLang="en-US" sz="2800" dirty="0"/>
              <a:t>芯片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zh-CN" altLang="en-US" sz="2800" dirty="0">
                <a:solidFill>
                  <a:srgbClr val="002060"/>
                </a:solidFill>
                <a:latin typeface="华文楷体"/>
                <a:cs typeface="华文楷体"/>
              </a:rPr>
              <a:t>刚刚发布</a:t>
            </a:r>
            <a:r>
              <a:rPr lang="en-US" altLang="zh-CN" sz="2800" dirty="0">
                <a:solidFill>
                  <a:srgbClr val="002060"/>
                </a:solidFill>
                <a:latin typeface="华文楷体"/>
                <a:cs typeface="华文楷体"/>
              </a:rPr>
              <a:t>72</a:t>
            </a:r>
            <a:r>
              <a:rPr lang="zh-CN" altLang="en-US" sz="2800" dirty="0">
                <a:solidFill>
                  <a:srgbClr val="002060"/>
                </a:solidFill>
                <a:latin typeface="华文楷体"/>
                <a:cs typeface="华文楷体"/>
              </a:rPr>
              <a:t>量子比特的芯片</a:t>
            </a:r>
            <a:endParaRPr lang="en-US" altLang="zh-CN" sz="2800" dirty="0">
              <a:solidFill>
                <a:srgbClr val="002060"/>
              </a:solidFill>
              <a:latin typeface="华文楷体"/>
              <a:cs typeface="华文楷体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华文楷体"/>
                <a:cs typeface="华文楷体"/>
              </a:rPr>
              <a:t>【</a:t>
            </a:r>
            <a:r>
              <a:rPr lang="en-AU" altLang="zh-CN" sz="2800" b="1" dirty="0">
                <a:solidFill>
                  <a:srgbClr val="C00000"/>
                </a:solidFill>
                <a:latin typeface="华文楷体"/>
                <a:cs typeface="华文楷体"/>
              </a:rPr>
              <a:t>Quantum Supremacy</a:t>
            </a:r>
            <a:r>
              <a:rPr lang="en-US" altLang="zh-CN" sz="2800" dirty="0">
                <a:solidFill>
                  <a:srgbClr val="002060"/>
                </a:solidFill>
                <a:latin typeface="华文楷体"/>
                <a:cs typeface="华文楷体"/>
              </a:rPr>
              <a:t>】</a:t>
            </a:r>
            <a:endParaRPr lang="en-AU" altLang="zh-CN" sz="2800" dirty="0">
              <a:solidFill>
                <a:srgbClr val="002060"/>
              </a:solidFill>
              <a:latin typeface="华文楷体"/>
              <a:cs typeface="华文楷体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432" y="545236"/>
            <a:ext cx="8229600" cy="1708186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三</a:t>
            </a:r>
            <a:r>
              <a:rPr lang="en-AU" altLang="zh-CN" b="1" dirty="0">
                <a:latin typeface="STKaiti" charset="-122"/>
                <a:ea typeface="STKaiti" charset="-122"/>
                <a:cs typeface="STKaiti" charset="-122"/>
              </a:rPr>
              <a:t>. </a:t>
            </a:r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量子计算机硬件研制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129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5" y="2030391"/>
            <a:ext cx="7408333" cy="3450696"/>
          </a:xfrm>
        </p:spPr>
        <p:txBody>
          <a:bodyPr>
            <a:no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华文楷体"/>
                <a:cs typeface="华文楷体"/>
              </a:rPr>
              <a:t>Intel </a:t>
            </a:r>
            <a:r>
              <a:rPr lang="zh-CN" altLang="en-US" sz="2800" b="1" dirty="0">
                <a:solidFill>
                  <a:srgbClr val="C00000"/>
                </a:solidFill>
                <a:latin typeface="华文楷体"/>
                <a:cs typeface="华文楷体"/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  <a:latin typeface="华文楷体"/>
                <a:cs typeface="华文楷体"/>
              </a:rPr>
              <a:t>【</a:t>
            </a:r>
            <a:r>
              <a:rPr lang="zh-CN" altLang="en-US" sz="2800" b="1" dirty="0">
                <a:solidFill>
                  <a:srgbClr val="0070C0"/>
                </a:solidFill>
                <a:latin typeface="华文楷体"/>
                <a:cs typeface="华文楷体"/>
              </a:rPr>
              <a:t>超导 </a:t>
            </a:r>
            <a:r>
              <a:rPr lang="en-US" altLang="zh-CN" sz="2800" b="1" dirty="0">
                <a:solidFill>
                  <a:srgbClr val="0070C0"/>
                </a:solidFill>
                <a:latin typeface="华文楷体"/>
                <a:cs typeface="华文楷体"/>
              </a:rPr>
              <a:t>+</a:t>
            </a:r>
            <a:r>
              <a:rPr lang="zh-CN" altLang="en-US" sz="2800" b="1" dirty="0">
                <a:solidFill>
                  <a:srgbClr val="0070C0"/>
                </a:solidFill>
                <a:latin typeface="华文楷体"/>
                <a:cs typeface="华文楷体"/>
              </a:rPr>
              <a:t> 半导体</a:t>
            </a:r>
            <a:r>
              <a:rPr lang="en-US" altLang="zh-CN" sz="2800" b="1" dirty="0">
                <a:solidFill>
                  <a:srgbClr val="0070C0"/>
                </a:solidFill>
                <a:latin typeface="华文楷体"/>
                <a:cs typeface="华文楷体"/>
              </a:rPr>
              <a:t>】</a:t>
            </a:r>
            <a:endParaRPr lang="en-US" altLang="zh-CN" sz="2800" b="1" dirty="0">
              <a:solidFill>
                <a:srgbClr val="C00000"/>
              </a:solidFill>
              <a:latin typeface="华文楷体"/>
              <a:cs typeface="华文楷体"/>
            </a:endParaRPr>
          </a:p>
          <a:p>
            <a:r>
              <a:rPr lang="en-US" sz="2800" dirty="0">
                <a:solidFill>
                  <a:srgbClr val="002060"/>
                </a:solidFill>
                <a:latin typeface="华文楷体"/>
                <a:ea typeface="华文楷体"/>
                <a:cs typeface="华文楷体"/>
              </a:rPr>
              <a:t>2015</a:t>
            </a:r>
            <a:r>
              <a:rPr lang="zh-CN" altLang="en-US" sz="2800" dirty="0">
                <a:solidFill>
                  <a:srgbClr val="002060"/>
                </a:solidFill>
                <a:latin typeface="华文楷体"/>
                <a:ea typeface="华文楷体"/>
                <a:cs typeface="华文楷体"/>
              </a:rPr>
              <a:t>年月</a:t>
            </a:r>
            <a:r>
              <a:rPr lang="en-US" sz="2800" dirty="0">
                <a:solidFill>
                  <a:srgbClr val="002060"/>
                </a:solidFill>
                <a:latin typeface="华文楷体"/>
                <a:ea typeface="华文楷体"/>
                <a:cs typeface="华文楷体"/>
              </a:rPr>
              <a:t>Intel</a:t>
            </a:r>
            <a:r>
              <a:rPr lang="zh-CN" altLang="en-US" sz="2800" dirty="0">
                <a:solidFill>
                  <a:srgbClr val="002060"/>
                </a:solidFill>
                <a:latin typeface="华文楷体"/>
                <a:ea typeface="华文楷体"/>
                <a:cs typeface="华文楷体"/>
              </a:rPr>
              <a:t>总裁宣布与</a:t>
            </a:r>
            <a:r>
              <a:rPr lang="en-US" altLang="zh-CN" sz="2800" dirty="0">
                <a:solidFill>
                  <a:srgbClr val="002060"/>
                </a:solidFill>
                <a:latin typeface="华文楷体"/>
                <a:ea typeface="华文楷体"/>
                <a:cs typeface="华文楷体"/>
              </a:rPr>
              <a:t>TU </a:t>
            </a:r>
            <a:r>
              <a:rPr lang="en-US" sz="2800" dirty="0">
                <a:solidFill>
                  <a:srgbClr val="002060"/>
                </a:solidFill>
                <a:latin typeface="华文楷体"/>
                <a:ea typeface="华文楷体"/>
                <a:cs typeface="华文楷体"/>
              </a:rPr>
              <a:t>Delft</a:t>
            </a:r>
            <a:r>
              <a:rPr lang="zh-CN" altLang="en-US" sz="2800" dirty="0">
                <a:solidFill>
                  <a:srgbClr val="002060"/>
                </a:solidFill>
                <a:latin typeface="华文楷体"/>
                <a:ea typeface="华文楷体"/>
                <a:cs typeface="华文楷体"/>
              </a:rPr>
              <a:t>合作研发量子计算芯片</a:t>
            </a:r>
            <a:r>
              <a:rPr lang="en-AU" sz="2800" dirty="0">
                <a:solidFill>
                  <a:srgbClr val="002060"/>
                </a:solidFill>
                <a:latin typeface="华文楷体"/>
                <a:ea typeface="华文楷体"/>
                <a:cs typeface="华文楷体"/>
              </a:rPr>
              <a:t> </a:t>
            </a:r>
          </a:p>
          <a:p>
            <a:r>
              <a:rPr lang="en-AU" sz="2800" dirty="0">
                <a:latin typeface="华文楷体"/>
                <a:ea typeface="华文楷体"/>
                <a:cs typeface="华文楷体"/>
              </a:rPr>
              <a:t>2017</a:t>
            </a:r>
            <a:r>
              <a:rPr lang="zh-CN" altLang="en-US" sz="2800" dirty="0">
                <a:latin typeface="华文楷体"/>
                <a:ea typeface="华文楷体"/>
                <a:cs typeface="华文楷体"/>
              </a:rPr>
              <a:t>年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10</a:t>
            </a:r>
            <a:r>
              <a:rPr lang="zh-CN" altLang="en-US" sz="2800" dirty="0">
                <a:latin typeface="华文楷体"/>
                <a:ea typeface="华文楷体"/>
                <a:cs typeface="华文楷体"/>
              </a:rPr>
              <a:t>月发布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17</a:t>
            </a:r>
            <a:r>
              <a:rPr lang="zh-CN" altLang="en-US" sz="2800" dirty="0">
                <a:latin typeface="华文楷体"/>
                <a:ea typeface="华文楷体"/>
                <a:cs typeface="华文楷体"/>
              </a:rPr>
              <a:t>量子比特的芯片（超导）、</a:t>
            </a:r>
            <a:endParaRPr lang="en-US" altLang="zh-CN" sz="2800" dirty="0">
              <a:latin typeface="华文楷体"/>
              <a:ea typeface="华文楷体"/>
              <a:cs typeface="华文楷体"/>
            </a:endParaRPr>
          </a:p>
          <a:p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2018</a:t>
            </a:r>
            <a:r>
              <a:rPr lang="zh-CN" altLang="en-US" sz="2800" dirty="0">
                <a:latin typeface="华文楷体"/>
                <a:ea typeface="华文楷体"/>
                <a:cs typeface="华文楷体"/>
              </a:rPr>
              <a:t>年初发布</a:t>
            </a:r>
            <a:r>
              <a:rPr lang="en-AU" altLang="zh-CN" sz="2800" dirty="0">
                <a:latin typeface="华文楷体"/>
                <a:ea typeface="华文楷体"/>
                <a:cs typeface="华文楷体"/>
              </a:rPr>
              <a:t>49</a:t>
            </a:r>
            <a:r>
              <a:rPr lang="zh-CN" altLang="en-US" sz="2800" dirty="0">
                <a:latin typeface="华文楷体"/>
                <a:ea typeface="华文楷体"/>
                <a:cs typeface="华文楷体"/>
              </a:rPr>
              <a:t>量子比特的芯片</a:t>
            </a:r>
            <a:endParaRPr lang="en-AU" altLang="zh-CN" sz="2800" dirty="0">
              <a:latin typeface="华文楷体"/>
              <a:ea typeface="华文楷体"/>
              <a:cs typeface="华文楷体"/>
            </a:endParaRPr>
          </a:p>
          <a:p>
            <a:r>
              <a:rPr lang="zh-CN" altLang="en-US" sz="2800" b="1" dirty="0">
                <a:solidFill>
                  <a:srgbClr val="C00000"/>
                </a:solidFill>
                <a:latin typeface="华文楷体"/>
                <a:cs typeface="华文楷体"/>
              </a:rPr>
              <a:t>学术界：</a:t>
            </a:r>
            <a:r>
              <a:rPr lang="en-AU" altLang="zh-CN" sz="2800" dirty="0" err="1">
                <a:solidFill>
                  <a:srgbClr val="002060"/>
                </a:solidFill>
                <a:latin typeface="华文楷体"/>
                <a:cs typeface="华文楷体"/>
              </a:rPr>
              <a:t>QuTech</a:t>
            </a:r>
            <a:r>
              <a:rPr lang="en-AU" altLang="zh-CN" sz="2800" dirty="0">
                <a:solidFill>
                  <a:srgbClr val="002060"/>
                </a:solidFill>
                <a:latin typeface="华文楷体"/>
                <a:cs typeface="华文楷体"/>
              </a:rPr>
              <a:t> (Delft)</a:t>
            </a:r>
            <a:r>
              <a:rPr lang="zh-CN" altLang="en-US" sz="2800" dirty="0">
                <a:solidFill>
                  <a:srgbClr val="002060"/>
                </a:solidFill>
                <a:latin typeface="华文楷体"/>
                <a:cs typeface="华文楷体"/>
              </a:rPr>
              <a:t>，</a:t>
            </a:r>
            <a:r>
              <a:rPr lang="en-AU" altLang="zh-CN" sz="2800" dirty="0">
                <a:solidFill>
                  <a:srgbClr val="002060"/>
                </a:solidFill>
                <a:latin typeface="华文楷体"/>
                <a:cs typeface="华文楷体"/>
              </a:rPr>
              <a:t>NIST, Oxford, UNSW, </a:t>
            </a:r>
            <a:r>
              <a:rPr lang="zh-CN" altLang="en-US" sz="2800" dirty="0">
                <a:solidFill>
                  <a:srgbClr val="002060"/>
                </a:solidFill>
                <a:latin typeface="华文楷体"/>
                <a:cs typeface="华文楷体"/>
              </a:rPr>
              <a:t> </a:t>
            </a:r>
            <a:r>
              <a:rPr lang="mr-IN" altLang="zh-CN" sz="2800" dirty="0">
                <a:solidFill>
                  <a:srgbClr val="002060"/>
                </a:solidFill>
                <a:latin typeface="华文楷体"/>
                <a:cs typeface="华文楷体"/>
              </a:rPr>
              <a:t>……</a:t>
            </a:r>
            <a:r>
              <a:rPr lang="zh-CN" altLang="en-US" sz="2800" dirty="0">
                <a:solidFill>
                  <a:srgbClr val="002060"/>
                </a:solidFill>
                <a:latin typeface="华文楷体"/>
                <a:cs typeface="华文楷体"/>
              </a:rPr>
              <a:t> </a:t>
            </a:r>
            <a:endParaRPr lang="en-US" altLang="zh-CN" sz="2800" b="1" dirty="0">
              <a:solidFill>
                <a:srgbClr val="C00000"/>
              </a:solidFill>
              <a:latin typeface="华文楷体"/>
              <a:cs typeface="华文楷体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STKaiti" charset="-122"/>
                <a:ea typeface="STKaiti" charset="-122"/>
                <a:cs typeface="STKaiti" charset="-122"/>
              </a:rPr>
              <a:t>Start-ups:</a:t>
            </a:r>
            <a:r>
              <a:rPr lang="en-US" sz="2800" dirty="0"/>
              <a:t> </a:t>
            </a:r>
            <a:r>
              <a:rPr lang="zh-CN" altLang="en-US" sz="2800" dirty="0"/>
              <a:t> </a:t>
            </a:r>
            <a:r>
              <a:rPr lang="en-AU" altLang="zh-CN" sz="2800" dirty="0">
                <a:latin typeface="STKaiti" charset="-122"/>
                <a:ea typeface="STKaiti" charset="-122"/>
                <a:cs typeface="STKaiti" charset="-122"/>
              </a:rPr>
              <a:t>D-Wave,</a:t>
            </a:r>
            <a:r>
              <a:rPr lang="en-AU" altLang="zh-CN" sz="2800" dirty="0"/>
              <a:t> </a:t>
            </a:r>
            <a:r>
              <a:rPr lang="en-US" sz="2800" dirty="0" err="1">
                <a:solidFill>
                  <a:srgbClr val="002060"/>
                </a:solidFill>
                <a:latin typeface="STKaiti" charset="-122"/>
                <a:ea typeface="STKaiti" charset="-122"/>
                <a:cs typeface="STKaiti" charset="-122"/>
              </a:rPr>
              <a:t>Rigetti</a:t>
            </a:r>
            <a:r>
              <a:rPr lang="zh-CN" altLang="en-US" sz="2800" dirty="0">
                <a:solidFill>
                  <a:srgbClr val="002060"/>
                </a:solidFill>
                <a:latin typeface="STKaiti" charset="-122"/>
                <a:ea typeface="STKaiti" charset="-122"/>
                <a:cs typeface="STKaiti" charset="-122"/>
              </a:rPr>
              <a:t>， </a:t>
            </a:r>
            <a:r>
              <a:rPr lang="en-US" sz="2800" dirty="0" err="1">
                <a:solidFill>
                  <a:srgbClr val="002060"/>
                </a:solidFill>
                <a:latin typeface="STKaiti" charset="-122"/>
                <a:ea typeface="STKaiti" charset="-122"/>
                <a:cs typeface="STKaiti" charset="-122"/>
              </a:rPr>
              <a:t>IonQ</a:t>
            </a:r>
            <a:r>
              <a:rPr lang="zh-CN" altLang="en-US" sz="2800" dirty="0">
                <a:solidFill>
                  <a:srgbClr val="002060"/>
                </a:solidFill>
                <a:latin typeface="STKaiti" charset="-122"/>
                <a:ea typeface="STKaiti" charset="-122"/>
                <a:cs typeface="STKaiti" charset="-122"/>
              </a:rPr>
              <a:t>，</a:t>
            </a:r>
            <a:r>
              <a:rPr lang="en-AU" altLang="zh-CN" sz="2800" dirty="0">
                <a:solidFill>
                  <a:srgbClr val="002060"/>
                </a:solidFill>
                <a:latin typeface="STKaiti" charset="-122"/>
                <a:ea typeface="STKaiti" charset="-122"/>
                <a:cs typeface="STKaiti" charset="-122"/>
              </a:rPr>
              <a:t>Quantum Circuits </a:t>
            </a:r>
            <a:r>
              <a:rPr lang="en-AU" altLang="zh-CN" sz="2800" dirty="0" err="1">
                <a:solidFill>
                  <a:srgbClr val="002060"/>
                </a:solidFill>
                <a:latin typeface="STKaiti" charset="-122"/>
                <a:ea typeface="STKaiti" charset="-122"/>
                <a:cs typeface="STKaiti" charset="-122"/>
              </a:rPr>
              <a:t>Inc</a:t>
            </a:r>
            <a:r>
              <a:rPr lang="en-AU" altLang="zh-CN" sz="2800" dirty="0">
                <a:solidFill>
                  <a:srgbClr val="002060"/>
                </a:solidFill>
                <a:latin typeface="STKaiti" charset="-122"/>
                <a:ea typeface="STKaiti" charset="-122"/>
                <a:cs typeface="STKaiti" charset="-122"/>
              </a:rPr>
              <a:t>, </a:t>
            </a:r>
            <a:r>
              <a:rPr lang="mr-IN" altLang="zh-CN" sz="2800" dirty="0">
                <a:solidFill>
                  <a:srgbClr val="002060"/>
                </a:solidFill>
                <a:latin typeface="STKaiti" charset="-122"/>
                <a:ea typeface="STKaiti" charset="-122"/>
                <a:cs typeface="STKaiti" charset="-122"/>
              </a:rPr>
              <a:t>…</a:t>
            </a:r>
            <a:r>
              <a:rPr lang="en-AU" sz="2800" dirty="0"/>
              <a:t> </a:t>
            </a:r>
            <a:endParaRPr lang="en-US" sz="2800" dirty="0">
              <a:solidFill>
                <a:srgbClr val="002060"/>
              </a:solidFill>
              <a:latin typeface="STKaiti" charset="-122"/>
              <a:ea typeface="STKaiti" charset="-122"/>
              <a:cs typeface="STKaiti" charset="-12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431" y="489795"/>
            <a:ext cx="8229600" cy="1708186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三</a:t>
            </a:r>
            <a:r>
              <a:rPr lang="en-AU" altLang="zh-CN" b="1" dirty="0">
                <a:latin typeface="STKaiti" charset="-122"/>
                <a:ea typeface="STKaiti" charset="-122"/>
                <a:cs typeface="STKaiti" charset="-122"/>
              </a:rPr>
              <a:t>. </a:t>
            </a:r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量子计算机硬件研制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218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>
                <a:solidFill>
                  <a:srgbClr val="C00000"/>
                </a:solidFill>
                <a:latin typeface="华文楷体"/>
                <a:cs typeface="华文楷体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36684"/>
            <a:ext cx="8229600" cy="1708186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三</a:t>
            </a:r>
            <a:r>
              <a:rPr lang="en-AU" altLang="zh-CN" b="1" dirty="0">
                <a:latin typeface="STKaiti" charset="-122"/>
                <a:ea typeface="STKaiti" charset="-122"/>
                <a:cs typeface="STKaiti" charset="-122"/>
              </a:rPr>
              <a:t>. </a:t>
            </a:r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量子计算机硬件研制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9575"/>
            <a:ext cx="9144000" cy="481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2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hlinkClick r:id="rId2"/>
              </a:rPr>
              <a:t>No. 5: Today, quantum computing is a researcher’s playground. In five years, it will be mainstream</a:t>
            </a:r>
            <a:r>
              <a:rPr lang="en-US" b="1" dirty="0"/>
              <a:t>. </a:t>
            </a:r>
          </a:p>
          <a:p>
            <a:r>
              <a:rPr lang="en-US" dirty="0"/>
              <a:t>In five years, quantum computing will be used extensively by new categories of professionals and developers to solve problems once considered unsolvable. </a:t>
            </a:r>
          </a:p>
          <a:p>
            <a:r>
              <a:rPr lang="en-US" dirty="0">
                <a:solidFill>
                  <a:srgbClr val="C00000"/>
                </a:solidFill>
              </a:rPr>
              <a:t>Quantum will be ubiquitous in university classrooms, and will even be available, to some degree, at the high school level. </a:t>
            </a:r>
            <a:endParaRPr lang="en-US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599" y="1024129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b="1"/>
              <a:t>Changing the Way the World Works: IBM Research’s “5 in 5”</a:t>
            </a:r>
            <a:br>
              <a:rPr lang="en-US" b="1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44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6" y="2250924"/>
            <a:ext cx="7408333" cy="3450696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</a:rPr>
              <a:t>今年</a:t>
            </a:r>
            <a:r>
              <a:rPr lang="zh-CN" altLang="en-US" sz="2800" dirty="0"/>
              <a:t>：</a:t>
            </a:r>
            <a:endParaRPr lang="en-US" altLang="zh-CN" sz="2800" dirty="0"/>
          </a:p>
          <a:p>
            <a:r>
              <a:rPr lang="en-US" altLang="zh-CN" sz="2800" dirty="0"/>
              <a:t>IBM</a:t>
            </a:r>
            <a:r>
              <a:rPr lang="zh-CN" altLang="en-US" sz="2800" dirty="0"/>
              <a:t>、</a:t>
            </a:r>
            <a:r>
              <a:rPr lang="en-US" altLang="zh-CN" sz="2800" dirty="0"/>
              <a:t>Intel </a:t>
            </a:r>
            <a:r>
              <a:rPr lang="zh-CN" altLang="en-US" sz="2800" dirty="0"/>
              <a:t>分别发布了 </a:t>
            </a:r>
            <a:r>
              <a:rPr lang="en-US" altLang="zh-CN" sz="2800" dirty="0"/>
              <a:t>50</a:t>
            </a:r>
            <a:r>
              <a:rPr lang="zh-CN" altLang="en-US" sz="2800" dirty="0"/>
              <a:t>、</a:t>
            </a:r>
            <a:r>
              <a:rPr lang="en-US" altLang="zh-CN" sz="2800" dirty="0"/>
              <a:t>49 </a:t>
            </a:r>
            <a:r>
              <a:rPr lang="zh-CN" altLang="en-US" sz="2800" dirty="0"/>
              <a:t>量子比特芯片</a:t>
            </a:r>
            <a:endParaRPr lang="en-US" altLang="zh-CN" sz="2800" dirty="0"/>
          </a:p>
          <a:p>
            <a:r>
              <a:rPr lang="en-US" altLang="zh-CN" sz="2800" dirty="0"/>
              <a:t>Google </a:t>
            </a:r>
            <a:r>
              <a:rPr lang="zh-CN" altLang="en-US" sz="2800" dirty="0"/>
              <a:t>不久前发布 </a:t>
            </a:r>
            <a:r>
              <a:rPr lang="en-US" altLang="zh-CN" sz="2800" dirty="0"/>
              <a:t>72 </a:t>
            </a:r>
            <a:r>
              <a:rPr lang="zh-CN" altLang="en-US" sz="2800" dirty="0"/>
              <a:t>量子比特芯片</a:t>
            </a:r>
            <a:r>
              <a:rPr lang="en-AU" altLang="zh-CN" sz="2800" dirty="0"/>
              <a:t>Bristlecone</a:t>
            </a:r>
          </a:p>
          <a:p>
            <a:endParaRPr lang="en-AU" altLang="zh-CN" sz="2800" dirty="0"/>
          </a:p>
          <a:p>
            <a:r>
              <a:rPr lang="zh-CN" altLang="en-US" sz="2800" b="1" dirty="0">
                <a:solidFill>
                  <a:srgbClr val="C00000"/>
                </a:solidFill>
              </a:rPr>
              <a:t>问题</a:t>
            </a:r>
            <a:r>
              <a:rPr lang="zh-CN" altLang="en-US" sz="2800" dirty="0"/>
              <a:t>： 是否有机会成为</a:t>
            </a:r>
            <a:r>
              <a:rPr lang="en-AU" altLang="zh-CN" sz="2800" b="1" dirty="0">
                <a:solidFill>
                  <a:srgbClr val="00B050"/>
                </a:solidFill>
              </a:rPr>
              <a:t>Quantum Alan </a:t>
            </a:r>
            <a:r>
              <a:rPr lang="zh-CN" altLang="en-US" sz="2800" b="1" dirty="0">
                <a:solidFill>
                  <a:srgbClr val="00B050"/>
                </a:solidFill>
              </a:rPr>
              <a:t>                        </a:t>
            </a:r>
            <a:r>
              <a:rPr lang="en-AU" altLang="zh-CN" sz="2800" b="1" dirty="0">
                <a:solidFill>
                  <a:srgbClr val="00B050"/>
                </a:solidFill>
              </a:rPr>
              <a:t>Turing</a:t>
            </a:r>
            <a:r>
              <a:rPr lang="zh-CN" altLang="en-US" sz="2800" dirty="0"/>
              <a:t>？ </a:t>
            </a:r>
            <a:r>
              <a:rPr lang="en-AU" altLang="zh-CN" sz="2800" dirty="0"/>
              <a:t>(</a:t>
            </a:r>
            <a:r>
              <a:rPr lang="zh-CN" altLang="en-US" sz="2800" dirty="0"/>
              <a:t>定义量子计算的基本模型）</a:t>
            </a:r>
            <a:endParaRPr lang="en-US" altLang="zh-CN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433" y="839071"/>
            <a:ext cx="8229600" cy="1252728"/>
          </a:xfrm>
        </p:spPr>
        <p:txBody>
          <a:bodyPr/>
          <a:lstStyle/>
          <a:p>
            <a:r>
              <a:rPr lang="en-AU" altLang="zh-CN" dirty="0"/>
              <a:t> </a:t>
            </a:r>
            <a:r>
              <a:rPr lang="zh-CN" altLang="en-US" dirty="0"/>
              <a:t>引言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261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sz="2800" b="1" dirty="0">
                <a:solidFill>
                  <a:srgbClr val="C00000"/>
                </a:solidFill>
              </a:rPr>
              <a:t>回答引言中的问题</a:t>
            </a:r>
            <a:r>
              <a:rPr lang="zh-CN" altLang="en-US" sz="2800" b="1" dirty="0">
                <a:solidFill>
                  <a:srgbClr val="0070C0"/>
                </a:solidFill>
              </a:rPr>
              <a:t>：</a:t>
            </a:r>
            <a:r>
              <a:rPr lang="zh-CN" altLang="en-US" sz="2800" dirty="0">
                <a:solidFill>
                  <a:srgbClr val="0070C0"/>
                </a:solidFill>
              </a:rPr>
              <a:t>虽然没有机会成为</a:t>
            </a:r>
            <a:r>
              <a:rPr lang="en-AU" altLang="zh-CN" sz="2800" dirty="0">
                <a:solidFill>
                  <a:srgbClr val="0070C0"/>
                </a:solidFill>
              </a:rPr>
              <a:t>Quantum Alan Turing, </a:t>
            </a:r>
            <a:r>
              <a:rPr lang="zh-CN" altLang="en-US" sz="2800" dirty="0">
                <a:solidFill>
                  <a:srgbClr val="0070C0"/>
                </a:solidFill>
              </a:rPr>
              <a:t>但有希望成为</a:t>
            </a:r>
            <a:r>
              <a:rPr lang="en-AU" altLang="zh-CN" sz="2800" dirty="0">
                <a:solidFill>
                  <a:srgbClr val="0070C0"/>
                </a:solidFill>
              </a:rPr>
              <a:t>Quantum Bill Gates!</a:t>
            </a:r>
          </a:p>
          <a:p>
            <a:endParaRPr lang="en-US" altLang="zh-CN" sz="2800" b="1" dirty="0">
              <a:solidFill>
                <a:srgbClr val="0070C0"/>
              </a:solidFill>
            </a:endParaRPr>
          </a:p>
          <a:p>
            <a:r>
              <a:rPr lang="zh-CN" altLang="en-US" sz="2800" b="1" dirty="0">
                <a:solidFill>
                  <a:srgbClr val="0070C0"/>
                </a:solidFill>
              </a:rPr>
              <a:t>“软件是计算机的灵魂”</a:t>
            </a:r>
            <a:endParaRPr lang="en-AU" altLang="zh-CN" sz="2800" b="1" dirty="0">
              <a:solidFill>
                <a:srgbClr val="C00000"/>
              </a:solidFill>
            </a:endParaRPr>
          </a:p>
          <a:p>
            <a:r>
              <a:rPr lang="zh-CN" altLang="en-US" sz="2800" b="1" dirty="0">
                <a:solidFill>
                  <a:srgbClr val="C00000"/>
                </a:solidFill>
              </a:rPr>
              <a:t>量子计算机软件</a:t>
            </a:r>
            <a:r>
              <a:rPr lang="en-US" altLang="zh-CN" sz="2800" dirty="0"/>
              <a:t>: </a:t>
            </a:r>
          </a:p>
          <a:p>
            <a:r>
              <a:rPr lang="zh-CN" altLang="en-US" sz="2800" dirty="0"/>
              <a:t>基础量子算法（与复杂性）</a:t>
            </a:r>
            <a:r>
              <a:rPr lang="en-US" altLang="zh-CN" sz="2800" dirty="0"/>
              <a:t>【</a:t>
            </a:r>
            <a:r>
              <a:rPr lang="zh-CN" altLang="en-US" sz="2800" dirty="0"/>
              <a:t>前面已经讨论</a:t>
            </a:r>
            <a:r>
              <a:rPr lang="en-US" altLang="zh-CN" sz="2800" dirty="0"/>
              <a:t>】</a:t>
            </a:r>
          </a:p>
          <a:p>
            <a:r>
              <a:rPr lang="zh-CN" altLang="en-US" sz="2800" dirty="0"/>
              <a:t>应用量子算法（量子人工智能，量子模拟</a:t>
            </a:r>
            <a:r>
              <a:rPr lang="en-AU" altLang="zh-CN" sz="2800" dirty="0"/>
              <a:t>, </a:t>
            </a:r>
            <a:r>
              <a:rPr lang="mr-IN" altLang="zh-CN" sz="2800" dirty="0"/>
              <a:t>…</a:t>
            </a:r>
            <a:r>
              <a:rPr lang="zh-CN" altLang="en-US" sz="2800" dirty="0"/>
              <a:t>）</a:t>
            </a:r>
            <a:r>
              <a:rPr lang="en-US" altLang="zh-CN" sz="2800" dirty="0"/>
              <a:t>【</a:t>
            </a:r>
            <a:r>
              <a:rPr lang="zh-CN" altLang="en-US" sz="2800" dirty="0"/>
              <a:t>前面已经讨论</a:t>
            </a:r>
            <a:r>
              <a:rPr lang="en-US" altLang="zh-CN" sz="2800" dirty="0"/>
              <a:t>】</a:t>
            </a:r>
          </a:p>
          <a:p>
            <a:r>
              <a:rPr lang="zh-CN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量子程序设计理论、技术与平台</a:t>
            </a:r>
            <a:endParaRPr lang="en-US" altLang="zh-CN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433" y="651561"/>
            <a:ext cx="8229600" cy="1708186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四</a:t>
            </a:r>
            <a:r>
              <a:rPr lang="en-AU" altLang="zh-CN" b="1" dirty="0">
                <a:latin typeface="STKaiti" charset="-122"/>
                <a:ea typeface="STKaiti" charset="-122"/>
                <a:cs typeface="STKaiti" charset="-122"/>
              </a:rPr>
              <a:t>. </a:t>
            </a:r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量子软件技术研究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322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6" y="2229152"/>
            <a:ext cx="7408333" cy="3450696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solidFill>
                  <a:srgbClr val="002060"/>
                </a:solidFill>
                <a:latin typeface="华文楷体"/>
                <a:ea typeface="华文楷体"/>
                <a:cs typeface="华文楷体"/>
              </a:rPr>
              <a:t>早在</a:t>
            </a:r>
            <a:r>
              <a:rPr lang="en-US" sz="2800" dirty="0">
                <a:solidFill>
                  <a:srgbClr val="002060"/>
                </a:solidFill>
                <a:latin typeface="华文楷体"/>
                <a:ea typeface="华文楷体"/>
                <a:cs typeface="华文楷体"/>
              </a:rPr>
              <a:t>1996</a:t>
            </a:r>
            <a:r>
              <a:rPr lang="zh-CN" altLang="en-US" sz="2800" dirty="0">
                <a:solidFill>
                  <a:srgbClr val="002060"/>
                </a:solidFill>
                <a:latin typeface="华文楷体"/>
                <a:cs typeface="华文楷体"/>
              </a:rPr>
              <a:t>年</a:t>
            </a:r>
            <a:r>
              <a:rPr lang="en-US" altLang="zh-CN" sz="2800" dirty="0">
                <a:solidFill>
                  <a:srgbClr val="002060"/>
                </a:solidFill>
                <a:latin typeface="华文楷体"/>
                <a:cs typeface="华文楷体"/>
              </a:rPr>
              <a:t>Los Alamos</a:t>
            </a:r>
            <a:r>
              <a:rPr lang="zh-CN" altLang="en-US" sz="2800" dirty="0">
                <a:solidFill>
                  <a:srgbClr val="002060"/>
                </a:solidFill>
                <a:latin typeface="华文楷体"/>
                <a:cs typeface="华文楷体"/>
              </a:rPr>
              <a:t>国家实验室</a:t>
            </a:r>
            <a:r>
              <a:rPr lang="en-AU" altLang="zh-CN" sz="2800" dirty="0" err="1">
                <a:solidFill>
                  <a:srgbClr val="002060"/>
                </a:solidFill>
                <a:latin typeface="华文楷体"/>
                <a:cs typeface="华文楷体"/>
              </a:rPr>
              <a:t>Knill</a:t>
            </a:r>
            <a:r>
              <a:rPr lang="zh-CN" altLang="en-US" sz="2800" dirty="0">
                <a:solidFill>
                  <a:srgbClr val="002060"/>
                </a:solidFill>
                <a:latin typeface="华文楷体"/>
                <a:cs typeface="华文楷体"/>
              </a:rPr>
              <a:t>就提出量子程序设计的问题 </a:t>
            </a:r>
            <a:endParaRPr lang="en-US" altLang="zh-CN" sz="2800" dirty="0">
              <a:solidFill>
                <a:srgbClr val="002060"/>
              </a:solidFill>
              <a:latin typeface="华文楷体"/>
              <a:cs typeface="华文楷体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华文楷体"/>
                <a:cs typeface="华文楷体"/>
              </a:rPr>
              <a:t>2004</a:t>
            </a:r>
            <a:r>
              <a:rPr lang="zh-CN" altLang="en-US" sz="2800" dirty="0">
                <a:solidFill>
                  <a:srgbClr val="002060"/>
                </a:solidFill>
                <a:latin typeface="华文楷体"/>
                <a:cs typeface="华文楷体"/>
              </a:rPr>
              <a:t>年</a:t>
            </a:r>
            <a:r>
              <a:rPr lang="en-AU" altLang="zh-CN" sz="2800" dirty="0" err="1">
                <a:solidFill>
                  <a:srgbClr val="002060"/>
                </a:solidFill>
                <a:latin typeface="华文楷体"/>
                <a:cs typeface="华文楷体"/>
              </a:rPr>
              <a:t>Selinger</a:t>
            </a:r>
            <a:r>
              <a:rPr lang="zh-CN" altLang="en-US" sz="2800" dirty="0">
                <a:solidFill>
                  <a:srgbClr val="002060"/>
                </a:solidFill>
                <a:latin typeface="华文楷体"/>
                <a:cs typeface="华文楷体"/>
              </a:rPr>
              <a:t>等最先开展</a:t>
            </a:r>
            <a:r>
              <a:rPr lang="zh-CN" altLang="en-US" sz="2800" b="1" u="sng" dirty="0">
                <a:solidFill>
                  <a:srgbClr val="0000FF"/>
                </a:solidFill>
              </a:rPr>
              <a:t>量子程序理论</a:t>
            </a:r>
            <a:r>
              <a:rPr lang="zh-CN" altLang="en-US" sz="2800" dirty="0">
                <a:solidFill>
                  <a:srgbClr val="002060"/>
                </a:solidFill>
                <a:latin typeface="华文楷体"/>
                <a:cs typeface="华文楷体"/>
              </a:rPr>
              <a:t>研究</a:t>
            </a:r>
            <a:r>
              <a:rPr lang="en-US" altLang="zh-CN" sz="2800" dirty="0">
                <a:solidFill>
                  <a:srgbClr val="002060"/>
                </a:solidFill>
                <a:latin typeface="华文楷体"/>
                <a:cs typeface="华文楷体"/>
              </a:rPr>
              <a:t>【</a:t>
            </a:r>
            <a:r>
              <a:rPr lang="zh-CN" altLang="en-US" sz="2800" dirty="0">
                <a:solidFill>
                  <a:srgbClr val="002060"/>
                </a:solidFill>
                <a:latin typeface="华文楷体"/>
                <a:cs typeface="华文楷体"/>
              </a:rPr>
              <a:t>函数式程序</a:t>
            </a:r>
            <a:r>
              <a:rPr lang="en-US" altLang="zh-CN" sz="2800" dirty="0">
                <a:solidFill>
                  <a:srgbClr val="002060"/>
                </a:solidFill>
                <a:latin typeface="华文楷体"/>
                <a:cs typeface="华文楷体"/>
              </a:rPr>
              <a:t>】</a:t>
            </a:r>
          </a:p>
          <a:p>
            <a:r>
              <a:rPr lang="en-US" altLang="zh-CN" sz="2800" dirty="0">
                <a:solidFill>
                  <a:srgbClr val="002060"/>
                </a:solidFill>
                <a:latin typeface="华文楷体"/>
                <a:cs typeface="华文楷体"/>
              </a:rPr>
              <a:t>2005</a:t>
            </a:r>
            <a:r>
              <a:rPr lang="zh-CN" altLang="en-US" sz="2800" dirty="0">
                <a:solidFill>
                  <a:srgbClr val="002060"/>
                </a:solidFill>
                <a:latin typeface="华文楷体"/>
                <a:cs typeface="华文楷体"/>
              </a:rPr>
              <a:t>年开始我们组有幸参与建立</a:t>
            </a:r>
            <a:r>
              <a:rPr lang="zh-CN" altLang="en-US" sz="2800" b="1" u="sng" dirty="0">
                <a:solidFill>
                  <a:srgbClr val="0000FF"/>
                </a:solidFill>
              </a:rPr>
              <a:t>量子程序理论，</a:t>
            </a:r>
            <a:r>
              <a:rPr lang="zh-CN" altLang="en-US" sz="2800" b="1" u="sng" dirty="0">
                <a:solidFill>
                  <a:srgbClr val="C00000"/>
                </a:solidFill>
              </a:rPr>
              <a:t>特别是其逻辑基础、分析与验证方法</a:t>
            </a:r>
            <a:r>
              <a:rPr lang="en-US" altLang="zh-CN" sz="2800" dirty="0">
                <a:solidFill>
                  <a:srgbClr val="002060"/>
                </a:solidFill>
                <a:latin typeface="华文楷体"/>
                <a:cs typeface="华文楷体"/>
              </a:rPr>
              <a:t>【</a:t>
            </a:r>
            <a:r>
              <a:rPr lang="zh-CN" altLang="en-US" sz="2800" dirty="0">
                <a:solidFill>
                  <a:srgbClr val="002060"/>
                </a:solidFill>
                <a:latin typeface="华文楷体"/>
                <a:cs typeface="华文楷体"/>
              </a:rPr>
              <a:t>命令式程序</a:t>
            </a:r>
            <a:r>
              <a:rPr lang="en-US" altLang="zh-CN" sz="2800" dirty="0">
                <a:solidFill>
                  <a:srgbClr val="002060"/>
                </a:solidFill>
                <a:latin typeface="华文楷体"/>
                <a:cs typeface="华文楷体"/>
              </a:rPr>
              <a:t>】</a:t>
            </a:r>
            <a:endParaRPr lang="en-US" altLang="zh-CN" sz="2800" b="1" u="sng" dirty="0">
              <a:solidFill>
                <a:srgbClr val="C00000"/>
              </a:solidFill>
            </a:endParaRPr>
          </a:p>
          <a:p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433" y="697557"/>
            <a:ext cx="8229600" cy="1252728"/>
          </a:xfrm>
        </p:spPr>
        <p:txBody>
          <a:bodyPr/>
          <a:lstStyle/>
          <a:p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四</a:t>
            </a:r>
            <a:r>
              <a:rPr lang="en-AU" altLang="zh-CN" b="1" dirty="0">
                <a:latin typeface="STKaiti" charset="-122"/>
                <a:ea typeface="STKaiti" charset="-122"/>
                <a:cs typeface="STKaiti" charset="-122"/>
              </a:rPr>
              <a:t>.</a:t>
            </a:r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量子软件技术研究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437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6" y="2425096"/>
            <a:ext cx="7408333" cy="3450696"/>
          </a:xfrm>
        </p:spPr>
        <p:txBody>
          <a:bodyPr>
            <a:normAutofit/>
          </a:bodyPr>
          <a:lstStyle/>
          <a:p>
            <a:r>
              <a:rPr lang="zh-CN" altLang="en-US" sz="2800" b="1" u="sng" dirty="0">
                <a:solidFill>
                  <a:srgbClr val="0000FF"/>
                </a:solidFill>
              </a:rPr>
              <a:t>量子程序技术</a:t>
            </a:r>
            <a:r>
              <a:rPr lang="zh-CN" altLang="en-US" sz="2800" dirty="0">
                <a:solidFill>
                  <a:srgbClr val="002060"/>
                </a:solidFill>
                <a:latin typeface="华文楷体"/>
                <a:ea typeface="华文楷体"/>
                <a:cs typeface="华文楷体"/>
              </a:rPr>
              <a:t>研究得益于美国政府部门引导：</a:t>
            </a:r>
            <a:endParaRPr lang="en-US" altLang="zh-CN" sz="2800" dirty="0">
              <a:solidFill>
                <a:srgbClr val="002060"/>
              </a:solidFill>
              <a:latin typeface="华文楷体"/>
              <a:ea typeface="华文楷体"/>
              <a:cs typeface="华文楷体"/>
            </a:endParaRPr>
          </a:p>
          <a:p>
            <a:r>
              <a:rPr lang="zh-CN" altLang="en-US" sz="2800" dirty="0">
                <a:solidFill>
                  <a:srgbClr val="002060"/>
                </a:solidFill>
                <a:latin typeface="华文楷体"/>
                <a:ea typeface="华文楷体"/>
                <a:cs typeface="华文楷体"/>
              </a:rPr>
              <a:t>早在</a:t>
            </a:r>
            <a:r>
              <a:rPr lang="en-US" altLang="zh-CN" sz="2800" dirty="0">
                <a:solidFill>
                  <a:srgbClr val="002060"/>
                </a:solidFill>
                <a:latin typeface="华文楷体"/>
                <a:ea typeface="华文楷体"/>
                <a:cs typeface="华文楷体"/>
              </a:rPr>
              <a:t>2005</a:t>
            </a:r>
            <a:r>
              <a:rPr lang="zh-CN" altLang="en-US" sz="2800" dirty="0">
                <a:solidFill>
                  <a:srgbClr val="002060"/>
                </a:solidFill>
                <a:latin typeface="华文楷体"/>
                <a:ea typeface="华文楷体"/>
                <a:cs typeface="华文楷体"/>
              </a:rPr>
              <a:t>年</a:t>
            </a:r>
            <a:r>
              <a:rPr lang="en-AU" altLang="zh-CN" sz="2800" dirty="0">
                <a:solidFill>
                  <a:srgbClr val="002060"/>
                </a:solidFill>
                <a:latin typeface="华文楷体"/>
                <a:ea typeface="华文楷体"/>
                <a:cs typeface="华文楷体"/>
              </a:rPr>
              <a:t>DARPA</a:t>
            </a:r>
            <a:r>
              <a:rPr lang="zh-CN" altLang="en-US" sz="2800" dirty="0">
                <a:solidFill>
                  <a:srgbClr val="002060"/>
                </a:solidFill>
                <a:latin typeface="华文楷体"/>
                <a:ea typeface="华文楷体"/>
                <a:cs typeface="华文楷体"/>
              </a:rPr>
              <a:t>就设立量子计算机体系结构项目</a:t>
            </a:r>
            <a:endParaRPr lang="en-AU" sz="2800" dirty="0">
              <a:solidFill>
                <a:srgbClr val="002060"/>
              </a:solidFill>
              <a:latin typeface="华文楷体"/>
              <a:ea typeface="华文楷体"/>
              <a:cs typeface="华文楷体"/>
            </a:endParaRPr>
          </a:p>
          <a:p>
            <a:r>
              <a:rPr lang="en-US" sz="2800" dirty="0">
                <a:solidFill>
                  <a:srgbClr val="002060"/>
                </a:solidFill>
                <a:latin typeface="华文楷体"/>
                <a:ea typeface="华文楷体"/>
                <a:cs typeface="华文楷体"/>
              </a:rPr>
              <a:t>2010</a:t>
            </a:r>
            <a:r>
              <a:rPr lang="zh-CN" altLang="en-US" sz="2800" dirty="0">
                <a:solidFill>
                  <a:srgbClr val="002060"/>
                </a:solidFill>
                <a:latin typeface="华文楷体"/>
                <a:cs typeface="华文楷体"/>
              </a:rPr>
              <a:t>年</a:t>
            </a:r>
            <a:r>
              <a:rPr lang="en-US" sz="2800" dirty="0">
                <a:solidFill>
                  <a:srgbClr val="002060"/>
                </a:solidFill>
                <a:latin typeface="华文楷体"/>
                <a:ea typeface="华文楷体"/>
                <a:cs typeface="华文楷体"/>
              </a:rPr>
              <a:t>IARPA</a:t>
            </a:r>
            <a:r>
              <a:rPr lang="zh-CN" altLang="en-US" sz="2800" dirty="0">
                <a:solidFill>
                  <a:srgbClr val="002060"/>
                </a:solidFill>
                <a:latin typeface="华文楷体"/>
                <a:cs typeface="华文楷体"/>
              </a:rPr>
              <a:t>支持量子程序设计环境研究，设计实现量子程序设计语言：</a:t>
            </a:r>
            <a:endParaRPr lang="en-AU" altLang="zh-CN" sz="2800" dirty="0">
              <a:solidFill>
                <a:srgbClr val="002060"/>
              </a:solidFill>
              <a:latin typeface="华文楷体"/>
              <a:cs typeface="华文楷体"/>
            </a:endParaRPr>
          </a:p>
          <a:p>
            <a:pPr marL="0" indent="0">
              <a:buNone/>
            </a:pPr>
            <a:r>
              <a:rPr lang="en-AU" altLang="zh-CN" sz="2800" dirty="0">
                <a:solidFill>
                  <a:srgbClr val="002060"/>
                </a:solidFill>
                <a:latin typeface="华文楷体"/>
                <a:cs typeface="华文楷体"/>
              </a:rPr>
              <a:t>    </a:t>
            </a:r>
            <a:r>
              <a:rPr lang="en-US" altLang="zh-CN" sz="2800" dirty="0" err="1">
                <a:solidFill>
                  <a:srgbClr val="00B050"/>
                </a:solidFill>
                <a:latin typeface="华文楷体"/>
                <a:cs typeface="华文楷体"/>
              </a:rPr>
              <a:t>Quipper</a:t>
            </a:r>
            <a:r>
              <a:rPr lang="en-US" altLang="zh-CN" sz="2800" dirty="0">
                <a:solidFill>
                  <a:srgbClr val="00B050"/>
                </a:solidFill>
                <a:latin typeface="华文楷体"/>
                <a:cs typeface="华文楷体"/>
              </a:rPr>
              <a:t>    Scaffold</a:t>
            </a:r>
            <a:r>
              <a:rPr lang="zh-CN" altLang="en-US" sz="2800" dirty="0">
                <a:solidFill>
                  <a:srgbClr val="00B050"/>
                </a:solidFill>
                <a:latin typeface="华文楷体"/>
                <a:cs typeface="华文楷体"/>
              </a:rPr>
              <a:t>    </a:t>
            </a:r>
            <a:r>
              <a:rPr lang="en-US" altLang="zh-CN" sz="2800" dirty="0" err="1">
                <a:solidFill>
                  <a:srgbClr val="00B050"/>
                </a:solidFill>
                <a:latin typeface="华文楷体"/>
                <a:cs typeface="华文楷体"/>
              </a:rPr>
              <a:t>QuaFL</a:t>
            </a:r>
            <a:r>
              <a:rPr lang="en-US" altLang="zh-CN" sz="2800" dirty="0">
                <a:solidFill>
                  <a:srgbClr val="00B050"/>
                </a:solidFill>
                <a:latin typeface="华文楷体"/>
                <a:cs typeface="华文楷体"/>
              </a:rPr>
              <a:t> </a:t>
            </a:r>
            <a:r>
              <a:rPr lang="en-US" altLang="zh-CN" sz="2200" i="1" dirty="0">
                <a:solidFill>
                  <a:srgbClr val="002060"/>
                </a:solidFill>
                <a:latin typeface="华文楷体"/>
                <a:cs typeface="华文楷体"/>
              </a:rPr>
              <a:t>(</a:t>
            </a:r>
            <a:r>
              <a:rPr lang="en-US" sz="2200" i="1" dirty="0"/>
              <a:t>Raytheon BBN+NEC)</a:t>
            </a:r>
            <a:r>
              <a:rPr lang="en-US" sz="2800" dirty="0"/>
              <a:t> </a:t>
            </a:r>
            <a:endParaRPr lang="en-US" altLang="zh-CN" sz="2800" dirty="0">
              <a:solidFill>
                <a:srgbClr val="00B050"/>
              </a:solidFill>
              <a:latin typeface="华文楷体"/>
              <a:cs typeface="华文楷体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433" y="697557"/>
            <a:ext cx="8229600" cy="1252728"/>
          </a:xfrm>
        </p:spPr>
        <p:txBody>
          <a:bodyPr/>
          <a:lstStyle/>
          <a:p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四</a:t>
            </a:r>
            <a:r>
              <a:rPr lang="en-AU" altLang="zh-CN" b="1" dirty="0">
                <a:latin typeface="STKaiti" charset="-122"/>
                <a:ea typeface="STKaiti" charset="-122"/>
                <a:cs typeface="STKaiti" charset="-122"/>
              </a:rPr>
              <a:t>.</a:t>
            </a:r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量子软件技术研究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304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2952" y="2370667"/>
            <a:ext cx="7408333" cy="3450696"/>
          </a:xfrm>
        </p:spPr>
        <p:txBody>
          <a:bodyPr>
            <a:normAutofit/>
          </a:bodyPr>
          <a:lstStyle/>
          <a:p>
            <a:r>
              <a:rPr lang="en-AU" altLang="zh-CN" sz="2800" dirty="0"/>
              <a:t>2016 DoD + 2018 Air Force: </a:t>
            </a:r>
            <a:r>
              <a:rPr lang="zh-CN" altLang="en-US" sz="2800" dirty="0"/>
              <a:t>量子程序设计 </a:t>
            </a:r>
            <a:r>
              <a:rPr lang="en-US" altLang="zh-CN" sz="2800" dirty="0"/>
              <a:t>——</a:t>
            </a:r>
            <a:r>
              <a:rPr lang="zh-CN" altLang="en-US" sz="2800" dirty="0"/>
              <a:t> 语义 </a:t>
            </a:r>
            <a:r>
              <a:rPr lang="en-US" altLang="zh-CN" sz="2800" dirty="0"/>
              <a:t>+</a:t>
            </a:r>
            <a:r>
              <a:rPr lang="zh-CN" altLang="en-US" sz="2800" dirty="0"/>
              <a:t> 推理 </a:t>
            </a:r>
            <a:r>
              <a:rPr lang="en-US" altLang="zh-CN" sz="2800" dirty="0"/>
              <a:t>+</a:t>
            </a:r>
            <a:r>
              <a:rPr lang="zh-CN" altLang="en-US" sz="2800" dirty="0"/>
              <a:t> 工具</a:t>
            </a:r>
            <a:endParaRPr lang="en-AU" altLang="zh-CN" sz="2800" dirty="0"/>
          </a:p>
          <a:p>
            <a:r>
              <a:rPr lang="en-US" altLang="zh-CN" sz="2800" dirty="0"/>
              <a:t>2018</a:t>
            </a:r>
            <a:r>
              <a:rPr lang="zh-CN" altLang="en-US" sz="2800" dirty="0"/>
              <a:t> </a:t>
            </a:r>
            <a:r>
              <a:rPr lang="en-AU" altLang="zh-CN" sz="2800" dirty="0"/>
              <a:t>NSF</a:t>
            </a:r>
            <a:r>
              <a:rPr lang="zh-CN" altLang="en-US" sz="2800" dirty="0"/>
              <a:t>： </a:t>
            </a:r>
            <a:r>
              <a:rPr lang="en-AU" altLang="zh-CN" sz="2800" dirty="0" err="1"/>
              <a:t>EPiQC</a:t>
            </a:r>
            <a:r>
              <a:rPr lang="en-AU" altLang="zh-CN" sz="2800" dirty="0"/>
              <a:t> (Enabling Practical-Scale Quantum Computing) </a:t>
            </a:r>
            <a:r>
              <a:rPr lang="en-US" altLang="zh-CN" sz="2800" cap="all" dirty="0"/>
              <a:t>——</a:t>
            </a:r>
            <a:r>
              <a:rPr lang="en-AU" sz="2800" cap="all" dirty="0"/>
              <a:t> </a:t>
            </a:r>
            <a:r>
              <a:rPr lang="en-US" sz="2800" i="1" dirty="0">
                <a:solidFill>
                  <a:srgbClr val="FF0000"/>
                </a:solidFill>
              </a:rPr>
              <a:t>Bridging the gap between algorithms and machines</a:t>
            </a:r>
            <a:r>
              <a:rPr lang="zh-CN" altLang="en-US" sz="2800" dirty="0"/>
              <a:t>： </a:t>
            </a:r>
            <a:r>
              <a:rPr lang="en-AU" altLang="zh-CN" sz="2800" dirty="0"/>
              <a:t>algorithms + programming environment + program verification, debugging, simulation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433" y="806413"/>
            <a:ext cx="8229600" cy="1252728"/>
          </a:xfrm>
        </p:spPr>
        <p:txBody>
          <a:bodyPr/>
          <a:lstStyle/>
          <a:p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四</a:t>
            </a:r>
            <a:r>
              <a:rPr lang="en-AU" altLang="zh-CN" b="1" dirty="0">
                <a:latin typeface="STKaiti" charset="-122"/>
                <a:ea typeface="STKaiti" charset="-122"/>
                <a:cs typeface="STKaiti" charset="-122"/>
              </a:rPr>
              <a:t>.</a:t>
            </a:r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量子软件技术研究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512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6" y="2163838"/>
            <a:ext cx="7408333" cy="3450696"/>
          </a:xfrm>
        </p:spPr>
        <p:txBody>
          <a:bodyPr>
            <a:normAutofit lnSpcReduction="10000"/>
          </a:bodyPr>
          <a:lstStyle/>
          <a:p>
            <a:r>
              <a:rPr lang="zh-CN" altLang="en-US" b="1" dirty="0"/>
              <a:t>信息产业巨头强力介入 </a:t>
            </a:r>
            <a:r>
              <a:rPr lang="en-US" altLang="zh-CN" b="1" dirty="0"/>
              <a:t>——</a:t>
            </a:r>
            <a:r>
              <a:rPr lang="zh-CN" altLang="en-US" b="1" dirty="0"/>
              <a:t> </a:t>
            </a:r>
            <a:r>
              <a:rPr lang="en-US" altLang="zh-CN" dirty="0"/>
              <a:t>IBM</a:t>
            </a:r>
            <a:r>
              <a:rPr lang="zh-CN" altLang="en-US" dirty="0"/>
              <a:t>、</a:t>
            </a:r>
            <a:r>
              <a:rPr lang="en-US" altLang="zh-CN" dirty="0"/>
              <a:t>Google</a:t>
            </a:r>
            <a:r>
              <a:rPr lang="zh-CN" altLang="en-US" dirty="0"/>
              <a:t>及初创企业</a:t>
            </a:r>
            <a:r>
              <a:rPr lang="en-US" altLang="zh-CN" dirty="0" err="1"/>
              <a:t>Rigetti</a:t>
            </a:r>
            <a:r>
              <a:rPr lang="zh-CN" altLang="en-US" dirty="0"/>
              <a:t>都为其量子硬件研发量子程序设计平台</a:t>
            </a:r>
            <a:endParaRPr lang="en-US" altLang="zh-CN" dirty="0"/>
          </a:p>
          <a:p>
            <a:r>
              <a:rPr lang="en-US" b="1" dirty="0">
                <a:solidFill>
                  <a:srgbClr val="C00000"/>
                </a:solidFill>
                <a:latin typeface="STKaiti" charset="-122"/>
                <a:ea typeface="STKaiti" charset="-122"/>
                <a:cs typeface="STKaiti" charset="-122"/>
              </a:rPr>
              <a:t>IBM</a:t>
            </a:r>
            <a:r>
              <a:rPr lang="zh-CN" altLang="en-US" b="1" dirty="0">
                <a:solidFill>
                  <a:srgbClr val="C00000"/>
                </a:solidFill>
                <a:latin typeface="STKaiti" charset="-122"/>
                <a:ea typeface="STKaiti" charset="-122"/>
                <a:cs typeface="STKaiti" charset="-122"/>
              </a:rPr>
              <a:t>：</a:t>
            </a:r>
            <a:r>
              <a:rPr lang="zh-CN" altLang="en-US" dirty="0">
                <a:latin typeface="STKaiti" charset="-122"/>
                <a:ea typeface="STKaiti" charset="-122"/>
                <a:cs typeface="STKaiti" charset="-122"/>
              </a:rPr>
              <a:t>量子计算指令集</a:t>
            </a:r>
            <a:r>
              <a:rPr lang="en-AU" altLang="zh-CN" dirty="0">
                <a:latin typeface="STKaiti" charset="-122"/>
                <a:ea typeface="STKaiti" charset="-122"/>
                <a:cs typeface="STKaiti" charset="-122"/>
              </a:rPr>
              <a:t>QASM 2.0</a:t>
            </a:r>
            <a:r>
              <a:rPr lang="zh-CN" altLang="en-US" dirty="0">
                <a:latin typeface="STKaiti" charset="-122"/>
                <a:ea typeface="STKaiti" charset="-122"/>
                <a:cs typeface="STKaiti" charset="-122"/>
              </a:rPr>
              <a:t>， </a:t>
            </a:r>
            <a:r>
              <a:rPr lang="en-US" altLang="zh-CN" dirty="0">
                <a:latin typeface="STKaiti" charset="-122"/>
                <a:ea typeface="STKaiti" charset="-122"/>
                <a:cs typeface="STKaiti" charset="-122"/>
              </a:rPr>
              <a:t>56</a:t>
            </a:r>
            <a:r>
              <a:rPr lang="zh-CN" altLang="en-US" dirty="0">
                <a:latin typeface="STKaiti" charset="-122"/>
                <a:ea typeface="STKaiti" charset="-122"/>
                <a:cs typeface="STKaiti" charset="-122"/>
              </a:rPr>
              <a:t>量子比特模拟器 </a:t>
            </a:r>
            <a:endParaRPr lang="en-US" dirty="0">
              <a:latin typeface="STKaiti" charset="-122"/>
              <a:ea typeface="STKaiti" charset="-122"/>
              <a:cs typeface="STKaiti" charset="-122"/>
            </a:endParaRPr>
          </a:p>
          <a:p>
            <a:r>
              <a:rPr lang="en-US" b="1" dirty="0">
                <a:solidFill>
                  <a:srgbClr val="C00000"/>
                </a:solidFill>
                <a:latin typeface="STKaiti" charset="-122"/>
                <a:ea typeface="STKaiti" charset="-122"/>
                <a:cs typeface="STKaiti" charset="-122"/>
              </a:rPr>
              <a:t>Google + </a:t>
            </a:r>
            <a:r>
              <a:rPr lang="en-US" b="1" dirty="0" err="1">
                <a:solidFill>
                  <a:srgbClr val="C00000"/>
                </a:solidFill>
                <a:latin typeface="STKaiti" charset="-122"/>
                <a:ea typeface="STKaiti" charset="-122"/>
                <a:cs typeface="STKaiti" charset="-122"/>
              </a:rPr>
              <a:t>Rigetti</a:t>
            </a:r>
            <a:r>
              <a:rPr lang="en-US" b="1" dirty="0">
                <a:solidFill>
                  <a:srgbClr val="C00000"/>
                </a:solidFill>
                <a:latin typeface="STKaiti" charset="-122"/>
                <a:ea typeface="STKaiti" charset="-122"/>
                <a:cs typeface="STKaiti" charset="-122"/>
              </a:rPr>
              <a:t>:  </a:t>
            </a:r>
            <a:r>
              <a:rPr lang="en-US" dirty="0" err="1">
                <a:solidFill>
                  <a:srgbClr val="002060"/>
                </a:solidFill>
                <a:latin typeface="STKaiti" charset="-122"/>
                <a:ea typeface="STKaiti" charset="-122"/>
                <a:cs typeface="STKaiti" charset="-122"/>
              </a:rPr>
              <a:t>OpenFermion</a:t>
            </a:r>
            <a:r>
              <a:rPr lang="zh-CN" altLang="en-US" dirty="0">
                <a:solidFill>
                  <a:srgbClr val="002060"/>
                </a:solidFill>
                <a:latin typeface="STKaiti" charset="-122"/>
                <a:ea typeface="STKaiti" charset="-122"/>
                <a:cs typeface="STKaiti" charset="-122"/>
              </a:rPr>
              <a:t> （</a:t>
            </a:r>
            <a:r>
              <a:rPr lang="en-US" altLang="zh-CN" dirty="0">
                <a:solidFill>
                  <a:srgbClr val="002060"/>
                </a:solidFill>
                <a:latin typeface="STKaiti" charset="-122"/>
                <a:ea typeface="STKaiti" charset="-122"/>
                <a:cs typeface="STKaiti" charset="-122"/>
              </a:rPr>
              <a:t>24/10</a:t>
            </a:r>
            <a:r>
              <a:rPr lang="en-AU" altLang="zh-CN" dirty="0">
                <a:solidFill>
                  <a:srgbClr val="002060"/>
                </a:solidFill>
                <a:latin typeface="STKaiti" charset="-122"/>
                <a:ea typeface="STKaiti" charset="-122"/>
                <a:cs typeface="STKaiti" charset="-122"/>
              </a:rPr>
              <a:t>/2017)</a:t>
            </a:r>
            <a:r>
              <a:rPr lang="en-US" altLang="zh-CN" dirty="0">
                <a:solidFill>
                  <a:srgbClr val="002060"/>
                </a:solidFill>
                <a:latin typeface="STKaiti" charset="-122"/>
                <a:ea typeface="STKaiti" charset="-122"/>
                <a:cs typeface="STKaiti" charset="-122"/>
              </a:rPr>
              <a:t> ---</a:t>
            </a:r>
            <a:r>
              <a:rPr lang="zh-CN" altLang="en-US" dirty="0">
                <a:solidFill>
                  <a:srgbClr val="002060"/>
                </a:solidFill>
                <a:latin typeface="STKaiti" charset="-122"/>
                <a:ea typeface="STKaiti" charset="-122"/>
                <a:cs typeface="STKaiti" charset="-122"/>
              </a:rPr>
              <a:t>量子程序设计平台，应用于化学、材料科学</a:t>
            </a:r>
            <a:endParaRPr lang="en-US" altLang="zh-CN" dirty="0">
              <a:solidFill>
                <a:srgbClr val="002060"/>
              </a:solidFill>
              <a:latin typeface="STKaiti" charset="-122"/>
              <a:ea typeface="STKaiti" charset="-122"/>
              <a:cs typeface="STKaiti" charset="-122"/>
            </a:endParaRPr>
          </a:p>
          <a:p>
            <a:r>
              <a:rPr lang="en-AU" altLang="zh-CN" b="1" dirty="0">
                <a:solidFill>
                  <a:srgbClr val="C00000"/>
                </a:solidFill>
                <a:latin typeface="STKaiti" charset="-122"/>
                <a:ea typeface="STKaiti" charset="-122"/>
                <a:cs typeface="STKaiti" charset="-122"/>
              </a:rPr>
              <a:t>Start-ups: </a:t>
            </a:r>
            <a:r>
              <a:rPr lang="en-AU" altLang="zh-CN" dirty="0">
                <a:solidFill>
                  <a:srgbClr val="002060"/>
                </a:solidFill>
                <a:latin typeface="STKaiti" charset="-122"/>
                <a:ea typeface="STKaiti" charset="-122"/>
                <a:cs typeface="STKaiti" charset="-122"/>
              </a:rPr>
              <a:t>Io</a:t>
            </a:r>
            <a:r>
              <a:rPr lang="en-US" altLang="zh-CN" dirty="0">
                <a:solidFill>
                  <a:srgbClr val="002060"/>
                </a:solidFill>
                <a:latin typeface="STKaiti" charset="-122"/>
                <a:ea typeface="STKaiti" charset="-122"/>
                <a:cs typeface="STKaiti" charset="-122"/>
              </a:rPr>
              <a:t>n</a:t>
            </a:r>
            <a:r>
              <a:rPr lang="en-AU" altLang="zh-CN" dirty="0">
                <a:solidFill>
                  <a:srgbClr val="002060"/>
                </a:solidFill>
                <a:latin typeface="STKaiti" charset="-122"/>
                <a:ea typeface="STKaiti" charset="-122"/>
                <a:cs typeface="STKaiti" charset="-122"/>
              </a:rPr>
              <a:t>Q + Cambridge Quantum Computing Ltd (</a:t>
            </a:r>
            <a:r>
              <a:rPr lang="zh-CN" altLang="en-US" dirty="0">
                <a:solidFill>
                  <a:srgbClr val="00B050"/>
                </a:solidFill>
                <a:latin typeface="STKaiti" charset="-122"/>
                <a:ea typeface="STKaiti" charset="-122"/>
                <a:cs typeface="STKaiti" charset="-122"/>
              </a:rPr>
              <a:t>量子计算机操作系统</a:t>
            </a:r>
            <a:r>
              <a:rPr lang="en-AU" altLang="zh-CN" dirty="0">
                <a:solidFill>
                  <a:srgbClr val="002060"/>
                </a:solidFill>
                <a:latin typeface="STKaiti" charset="-122"/>
                <a:ea typeface="STKaiti" charset="-122"/>
                <a:cs typeface="STKaiti" charset="-122"/>
              </a:rPr>
              <a:t>)</a:t>
            </a:r>
            <a:r>
              <a:rPr lang="zh-CN" altLang="en-US" dirty="0">
                <a:solidFill>
                  <a:srgbClr val="002060"/>
                </a:solidFill>
                <a:latin typeface="STKaiti" charset="-122"/>
                <a:ea typeface="STKaiti" charset="-122"/>
                <a:cs typeface="STKaiti" charset="-122"/>
              </a:rPr>
              <a:t>； </a:t>
            </a:r>
            <a:r>
              <a:rPr lang="en-AU" altLang="zh-CN" dirty="0" err="1">
                <a:solidFill>
                  <a:srgbClr val="002060"/>
                </a:solidFill>
                <a:latin typeface="STKaiti" charset="-122"/>
                <a:ea typeface="STKaiti" charset="-122"/>
                <a:cs typeface="STKaiti" charset="-122"/>
              </a:rPr>
              <a:t>Rigetti</a:t>
            </a:r>
            <a:r>
              <a:rPr lang="en-AU" altLang="zh-CN" dirty="0">
                <a:solidFill>
                  <a:srgbClr val="002060"/>
                </a:solidFill>
                <a:latin typeface="STKaiti" charset="-122"/>
                <a:ea typeface="STKaiti" charset="-122"/>
                <a:cs typeface="STKaiti" charset="-122"/>
              </a:rPr>
              <a:t> (</a:t>
            </a:r>
            <a:r>
              <a:rPr lang="zh-CN" altLang="en-US" dirty="0">
                <a:solidFill>
                  <a:srgbClr val="002060"/>
                </a:solidFill>
                <a:latin typeface="STKaiti" charset="-122"/>
                <a:ea typeface="STKaiti" charset="-122"/>
                <a:cs typeface="STKaiti" charset="-122"/>
              </a:rPr>
              <a:t>量子程序设计平台</a:t>
            </a:r>
            <a:r>
              <a:rPr lang="en-AU" altLang="zh-CN" dirty="0">
                <a:solidFill>
                  <a:srgbClr val="00B050"/>
                </a:solidFill>
                <a:latin typeface="STKaiti" charset="-122"/>
                <a:ea typeface="STKaiti" charset="-122"/>
                <a:cs typeface="STKaiti" charset="-122"/>
              </a:rPr>
              <a:t>Forest</a:t>
            </a:r>
            <a:r>
              <a:rPr lang="en-AU" altLang="zh-CN" dirty="0">
                <a:solidFill>
                  <a:srgbClr val="002060"/>
                </a:solidFill>
                <a:latin typeface="STKaiti" charset="-122"/>
                <a:ea typeface="STKaiti" charset="-122"/>
                <a:cs typeface="STKaiti" charset="-122"/>
              </a:rPr>
              <a:t>), </a:t>
            </a:r>
            <a:r>
              <a:rPr lang="mr-IN" altLang="zh-CN" dirty="0">
                <a:solidFill>
                  <a:srgbClr val="002060"/>
                </a:solidFill>
                <a:latin typeface="STKaiti" charset="-122"/>
                <a:ea typeface="STKaiti" charset="-122"/>
                <a:cs typeface="STKaiti" charset="-122"/>
              </a:rPr>
              <a:t>……</a:t>
            </a:r>
            <a:endParaRPr lang="en-AU" altLang="zh-CN" dirty="0">
              <a:solidFill>
                <a:srgbClr val="002060"/>
              </a:solidFill>
              <a:latin typeface="STKaiti" charset="-122"/>
              <a:ea typeface="STKaiti" charset="-122"/>
              <a:cs typeface="STKaiti" charset="-12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433" y="697557"/>
            <a:ext cx="8229600" cy="1252728"/>
          </a:xfrm>
        </p:spPr>
        <p:txBody>
          <a:bodyPr/>
          <a:lstStyle/>
          <a:p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四</a:t>
            </a:r>
            <a:r>
              <a:rPr lang="en-AU" altLang="zh-CN" b="1" dirty="0">
                <a:latin typeface="STKaiti" charset="-122"/>
                <a:ea typeface="STKaiti" charset="-122"/>
                <a:cs typeface="STKaiti" charset="-122"/>
              </a:rPr>
              <a:t>.</a:t>
            </a:r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量子软件技术研究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90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6" y="2316239"/>
            <a:ext cx="7408333" cy="3450696"/>
          </a:xfrm>
        </p:spPr>
        <p:txBody>
          <a:bodyPr>
            <a:normAutofit/>
          </a:bodyPr>
          <a:lstStyle/>
          <a:p>
            <a:r>
              <a:rPr lang="en-AU" altLang="zh-CN" b="1" dirty="0">
                <a:solidFill>
                  <a:srgbClr val="C00000"/>
                </a:solidFill>
                <a:latin typeface="华文楷体"/>
                <a:cs typeface="华文楷体"/>
              </a:rPr>
              <a:t>Microsoft</a:t>
            </a:r>
            <a:r>
              <a:rPr lang="en-US" altLang="zh-CN" b="1" dirty="0">
                <a:solidFill>
                  <a:srgbClr val="C00000"/>
                </a:solidFill>
                <a:latin typeface="华文楷体"/>
                <a:cs typeface="华文楷体"/>
              </a:rPr>
              <a:t>:</a:t>
            </a:r>
            <a:endParaRPr lang="en-AU" altLang="zh-CN" b="1" dirty="0">
              <a:solidFill>
                <a:srgbClr val="C00000"/>
              </a:solidFill>
              <a:latin typeface="华文楷体"/>
              <a:cs typeface="华文楷体"/>
            </a:endParaRPr>
          </a:p>
          <a:p>
            <a:r>
              <a:rPr lang="zh-CN" altLang="en-US" b="1" dirty="0">
                <a:solidFill>
                  <a:srgbClr val="0000FF"/>
                </a:solidFill>
                <a:latin typeface="华文楷体"/>
                <a:cs typeface="华文楷体"/>
              </a:rPr>
              <a:t>量子计算机硬件： </a:t>
            </a:r>
            <a:r>
              <a:rPr lang="en-AU" altLang="zh-CN" b="1" dirty="0" err="1">
                <a:latin typeface="华文楷体"/>
                <a:cs typeface="华文楷体"/>
              </a:rPr>
              <a:t>QuTech</a:t>
            </a:r>
            <a:r>
              <a:rPr lang="en-AU" altLang="zh-CN" b="1" dirty="0">
                <a:latin typeface="华文楷体"/>
                <a:cs typeface="华文楷体"/>
              </a:rPr>
              <a:t> (Delft), Bohr Institute, </a:t>
            </a:r>
            <a:r>
              <a:rPr lang="en-AU" altLang="zh-CN" b="1" dirty="0" err="1">
                <a:latin typeface="华文楷体"/>
                <a:cs typeface="华文楷体"/>
              </a:rPr>
              <a:t>USydney</a:t>
            </a:r>
            <a:r>
              <a:rPr lang="en-AU" altLang="zh-CN" b="1" dirty="0">
                <a:latin typeface="华文楷体"/>
                <a:cs typeface="华文楷体"/>
              </a:rPr>
              <a:t>, </a:t>
            </a:r>
            <a:r>
              <a:rPr lang="mr-IN" altLang="zh-CN" b="1" dirty="0">
                <a:latin typeface="华文楷体"/>
                <a:cs typeface="华文楷体"/>
              </a:rPr>
              <a:t>…</a:t>
            </a:r>
            <a:r>
              <a:rPr lang="zh-CN" altLang="en-US" b="1" dirty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b="1" dirty="0">
                <a:latin typeface="华文楷体"/>
                <a:ea typeface="华文楷体"/>
                <a:cs typeface="华文楷体"/>
              </a:rPr>
              <a:t>---</a:t>
            </a:r>
            <a:r>
              <a:rPr lang="zh-CN" altLang="en-US" b="1" dirty="0">
                <a:latin typeface="华文楷体"/>
                <a:ea typeface="华文楷体"/>
                <a:cs typeface="华文楷体"/>
              </a:rPr>
              <a:t> </a:t>
            </a:r>
            <a:r>
              <a:rPr lang="zh-CN" altLang="en-US" b="1" dirty="0">
                <a:solidFill>
                  <a:srgbClr val="00B050"/>
                </a:solidFill>
                <a:latin typeface="华文楷体"/>
                <a:ea typeface="华文楷体"/>
                <a:cs typeface="华文楷体"/>
              </a:rPr>
              <a:t>拓扑量子计算</a:t>
            </a:r>
            <a:endParaRPr lang="en-US" dirty="0">
              <a:latin typeface="华文楷体"/>
              <a:ea typeface="华文楷体"/>
              <a:cs typeface="华文楷体"/>
            </a:endParaRPr>
          </a:p>
          <a:p>
            <a:r>
              <a:rPr lang="zh-CN" altLang="en-US" b="1" dirty="0">
                <a:solidFill>
                  <a:srgbClr val="0000FF"/>
                </a:solidFill>
                <a:latin typeface="华文楷体"/>
                <a:cs typeface="华文楷体"/>
              </a:rPr>
              <a:t>量子计算机软件：</a:t>
            </a:r>
            <a:r>
              <a:rPr lang="en-AU" altLang="zh-CN" b="1" dirty="0" err="1">
                <a:latin typeface="华文楷体"/>
                <a:cs typeface="华文楷体"/>
              </a:rPr>
              <a:t>QuArC</a:t>
            </a:r>
            <a:r>
              <a:rPr lang="en-AU" altLang="zh-CN" b="1" dirty="0">
                <a:latin typeface="华文楷体"/>
                <a:cs typeface="华文楷体"/>
              </a:rPr>
              <a:t> (Redmond) </a:t>
            </a:r>
          </a:p>
          <a:p>
            <a:r>
              <a:rPr lang="en-AU" altLang="zh-CN" b="1" dirty="0">
                <a:latin typeface="华文楷体"/>
                <a:cs typeface="华文楷体"/>
              </a:rPr>
              <a:t> </a:t>
            </a:r>
            <a:r>
              <a:rPr lang="en-US" altLang="zh-CN" b="1" dirty="0">
                <a:latin typeface="华文楷体"/>
                <a:cs typeface="华文楷体"/>
              </a:rPr>
              <a:t>2015:</a:t>
            </a:r>
            <a:r>
              <a:rPr lang="zh-CN" altLang="en-US" b="1" dirty="0">
                <a:latin typeface="华文楷体"/>
                <a:cs typeface="华文楷体"/>
              </a:rPr>
              <a:t> </a:t>
            </a:r>
            <a:r>
              <a:rPr lang="en-AU" altLang="zh-CN" b="1" dirty="0" err="1">
                <a:latin typeface="华文楷体"/>
                <a:cs typeface="华文楷体"/>
              </a:rPr>
              <a:t>LIQUi</a:t>
            </a:r>
            <a:r>
              <a:rPr lang="en-AU" altLang="zh-CN" b="1" dirty="0">
                <a:latin typeface="华文楷体"/>
                <a:cs typeface="华文楷体"/>
              </a:rPr>
              <a:t>|&gt; --- </a:t>
            </a:r>
            <a:r>
              <a:rPr lang="zh-CN" altLang="en-US" b="1" dirty="0">
                <a:latin typeface="华文楷体"/>
                <a:cs typeface="华文楷体"/>
              </a:rPr>
              <a:t>量子程序设计语言（嵌入</a:t>
            </a:r>
            <a:r>
              <a:rPr lang="en-AU" altLang="zh-CN" b="1" dirty="0">
                <a:latin typeface="华文楷体"/>
                <a:cs typeface="华文楷体"/>
              </a:rPr>
              <a:t>F#</a:t>
            </a:r>
            <a:r>
              <a:rPr lang="zh-CN" altLang="en-US" b="1" dirty="0">
                <a:latin typeface="华文楷体"/>
                <a:cs typeface="华文楷体"/>
              </a:rPr>
              <a:t>） </a:t>
            </a:r>
            <a:r>
              <a:rPr lang="en-US" altLang="zh-CN" b="1" dirty="0">
                <a:latin typeface="华文楷体"/>
                <a:cs typeface="华文楷体"/>
              </a:rPr>
              <a:t>+</a:t>
            </a:r>
            <a:r>
              <a:rPr lang="zh-CN" altLang="en-US" b="1" dirty="0">
                <a:latin typeface="华文楷体"/>
                <a:cs typeface="华文楷体"/>
              </a:rPr>
              <a:t> 编译 </a:t>
            </a:r>
            <a:r>
              <a:rPr lang="en-US" altLang="zh-CN" b="1" dirty="0">
                <a:latin typeface="华文楷体"/>
                <a:cs typeface="华文楷体"/>
              </a:rPr>
              <a:t>+</a:t>
            </a:r>
            <a:r>
              <a:rPr lang="zh-CN" altLang="en-US" b="1" dirty="0">
                <a:latin typeface="华文楷体"/>
                <a:cs typeface="华文楷体"/>
              </a:rPr>
              <a:t> 模拟器</a:t>
            </a:r>
            <a:r>
              <a:rPr lang="en-US" altLang="zh-CN" b="1" dirty="0">
                <a:latin typeface="华文楷体"/>
                <a:cs typeface="华文楷体"/>
              </a:rPr>
              <a:t>【</a:t>
            </a:r>
            <a:r>
              <a:rPr lang="zh-CN" altLang="en-US" b="1" dirty="0">
                <a:solidFill>
                  <a:srgbClr val="C00000"/>
                </a:solidFill>
                <a:latin typeface="华文楷体"/>
                <a:cs typeface="华文楷体"/>
              </a:rPr>
              <a:t>优势：量子电路的优化技术</a:t>
            </a:r>
            <a:r>
              <a:rPr lang="en-US" altLang="zh-CN" b="1" dirty="0">
                <a:latin typeface="华文楷体"/>
                <a:cs typeface="华文楷体"/>
              </a:rPr>
              <a:t>】</a:t>
            </a:r>
          </a:p>
          <a:p>
            <a:r>
              <a:rPr lang="en-US" altLang="zh-CN" dirty="0"/>
              <a:t>2017</a:t>
            </a:r>
            <a:r>
              <a:rPr lang="zh-CN" altLang="en-US" dirty="0"/>
              <a:t>： </a:t>
            </a:r>
            <a:r>
              <a:rPr lang="zh-CN" altLang="en-US" b="1" dirty="0"/>
              <a:t>量子程序设计语言 </a:t>
            </a:r>
            <a:r>
              <a:rPr lang="en-AU" altLang="zh-CN" b="1" dirty="0"/>
              <a:t>Q#, </a:t>
            </a:r>
            <a:r>
              <a:rPr lang="en-AU" b="1" dirty="0" err="1">
                <a:latin typeface="STKaiti" charset="-122"/>
                <a:ea typeface="STKaiti" charset="-122"/>
                <a:cs typeface="STKaiti" charset="-122"/>
              </a:rPr>
              <a:t>集成在开发工具Visual</a:t>
            </a:r>
            <a:r>
              <a:rPr lang="en-AU" b="1" dirty="0">
                <a:latin typeface="STKaiti" charset="-122"/>
                <a:ea typeface="STKaiti" charset="-122"/>
                <a:cs typeface="STKaiti" charset="-122"/>
              </a:rPr>
              <a:t> </a:t>
            </a:r>
            <a:r>
              <a:rPr lang="en-AU" b="1" dirty="0" err="1">
                <a:latin typeface="STKaiti" charset="-122"/>
                <a:ea typeface="STKaiti" charset="-122"/>
                <a:cs typeface="STKaiti" charset="-122"/>
              </a:rPr>
              <a:t>Studio中的</a:t>
            </a:r>
            <a:r>
              <a:rPr lang="en-AU" b="1" dirty="0">
                <a:latin typeface="STKaiti" charset="-122"/>
                <a:ea typeface="STKaiti" charset="-122"/>
                <a:cs typeface="STKaiti" charset="-122"/>
              </a:rPr>
              <a:t> Q# library </a:t>
            </a:r>
            <a:endParaRPr lang="en-AU" altLang="zh-CN" b="1" dirty="0">
              <a:latin typeface="华文楷体"/>
              <a:cs typeface="华文楷体"/>
            </a:endParaRPr>
          </a:p>
          <a:p>
            <a:endParaRPr lang="en-US" altLang="zh-CN" dirty="0">
              <a:latin typeface="华文楷体"/>
              <a:cs typeface="华文楷体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433" y="915271"/>
            <a:ext cx="8229600" cy="1252728"/>
          </a:xfrm>
        </p:spPr>
        <p:txBody>
          <a:bodyPr/>
          <a:lstStyle/>
          <a:p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四</a:t>
            </a:r>
            <a:r>
              <a:rPr lang="en-AU" altLang="zh-CN" b="1" dirty="0">
                <a:latin typeface="STKaiti" charset="-122"/>
                <a:ea typeface="STKaiti" charset="-122"/>
                <a:cs typeface="STKaiti" charset="-122"/>
              </a:rPr>
              <a:t>.</a:t>
            </a:r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量子软件技术研究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034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6" y="2479525"/>
            <a:ext cx="7408333" cy="3450696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STKaiti" charset="-122"/>
                <a:ea typeface="STKaiti" charset="-122"/>
                <a:cs typeface="STKaiti" charset="-122"/>
              </a:rPr>
              <a:t>学术界：</a:t>
            </a:r>
            <a:endParaRPr lang="en-US" altLang="zh-CN" sz="2800" b="1" dirty="0">
              <a:solidFill>
                <a:srgbClr val="C00000"/>
              </a:solidFill>
              <a:latin typeface="STKaiti" charset="-122"/>
              <a:ea typeface="STKaiti" charset="-122"/>
              <a:cs typeface="STKaiti" charset="-122"/>
            </a:endParaRPr>
          </a:p>
          <a:p>
            <a:r>
              <a:rPr lang="zh-CN" altLang="en-US" sz="2800" dirty="0">
                <a:latin typeface="STKaiti" charset="-122"/>
                <a:ea typeface="STKaiti" charset="-122"/>
                <a:cs typeface="STKaiti" charset="-122"/>
              </a:rPr>
              <a:t>量子程序设计环境</a:t>
            </a:r>
            <a:r>
              <a:rPr lang="en-AU" altLang="zh-CN" sz="2800" dirty="0" err="1">
                <a:latin typeface="STKaiti" charset="-122"/>
                <a:ea typeface="STKaiti" charset="-122"/>
                <a:cs typeface="STKaiti" charset="-122"/>
              </a:rPr>
              <a:t>ProjectQ@ETH</a:t>
            </a:r>
            <a:r>
              <a:rPr lang="en-US" altLang="zh-CN" sz="2800" dirty="0">
                <a:latin typeface="STKaiti" charset="-122"/>
                <a:ea typeface="STKaiti" charset="-122"/>
                <a:cs typeface="STKaiti" charset="-122"/>
              </a:rPr>
              <a:t>【45</a:t>
            </a:r>
            <a:r>
              <a:rPr lang="zh-CN" altLang="en-US" sz="2800" dirty="0">
                <a:latin typeface="STKaiti" charset="-122"/>
                <a:ea typeface="STKaiti" charset="-122"/>
                <a:cs typeface="STKaiti" charset="-122"/>
              </a:rPr>
              <a:t>量子比特模拟器</a:t>
            </a:r>
            <a:r>
              <a:rPr lang="en-US" altLang="zh-CN" sz="2800" dirty="0">
                <a:latin typeface="STKaiti" charset="-122"/>
                <a:ea typeface="STKaiti" charset="-122"/>
                <a:cs typeface="STKaiti" charset="-122"/>
              </a:rPr>
              <a:t>】</a:t>
            </a:r>
          </a:p>
          <a:p>
            <a:r>
              <a:rPr lang="en-AU" altLang="zh-CN" sz="2800" dirty="0" err="1">
                <a:latin typeface="STKaiti" charset="-122"/>
                <a:ea typeface="STKaiti" charset="-122"/>
                <a:cs typeface="STKaiti" charset="-122"/>
              </a:rPr>
              <a:t>QWire@UPenn</a:t>
            </a:r>
            <a:r>
              <a:rPr lang="en-AU" altLang="zh-CN" sz="2800" dirty="0">
                <a:latin typeface="STKaiti" charset="-122"/>
                <a:ea typeface="STKaiti" charset="-122"/>
                <a:cs typeface="STKaiti" charset="-122"/>
              </a:rPr>
              <a:t>, </a:t>
            </a:r>
            <a:r>
              <a:rPr lang="mr-IN" altLang="zh-CN" sz="2800" dirty="0">
                <a:latin typeface="STKaiti" charset="-122"/>
                <a:ea typeface="STKaiti" charset="-122"/>
                <a:cs typeface="STKaiti" charset="-122"/>
              </a:rPr>
              <a:t>……</a:t>
            </a:r>
            <a:r>
              <a:rPr lang="zh-CN" altLang="en-US" sz="2800" dirty="0">
                <a:latin typeface="STKaiti" charset="-122"/>
                <a:ea typeface="STKaiti" charset="-122"/>
                <a:cs typeface="STKaiti" charset="-122"/>
              </a:rPr>
              <a:t> </a:t>
            </a:r>
            <a:endParaRPr lang="en-US" sz="2800" b="1" dirty="0">
              <a:solidFill>
                <a:srgbClr val="C00000"/>
              </a:solidFill>
              <a:latin typeface="STKaiti" charset="-122"/>
              <a:ea typeface="STKaiti" charset="-122"/>
              <a:cs typeface="STKaiti" charset="-122"/>
            </a:endParaRPr>
          </a:p>
          <a:p>
            <a:r>
              <a:rPr lang="en-US" sz="2800" dirty="0">
                <a:solidFill>
                  <a:srgbClr val="002060"/>
                </a:solidFill>
                <a:latin typeface="STKaiti" charset="-122"/>
                <a:ea typeface="STKaiti" charset="-122"/>
                <a:cs typeface="STKaiti" charset="-122"/>
              </a:rPr>
              <a:t>Q|SI&gt;@UTS</a:t>
            </a:r>
            <a:r>
              <a:rPr lang="zh-CN" altLang="en-US" sz="2800" dirty="0">
                <a:solidFill>
                  <a:srgbClr val="002060"/>
                </a:solidFill>
                <a:latin typeface="STKaiti" charset="-122"/>
                <a:ea typeface="STKaiti" charset="-122"/>
                <a:cs typeface="STKaiti" charset="-122"/>
              </a:rPr>
              <a:t>：</a:t>
            </a:r>
            <a:r>
              <a:rPr lang="zh-CN" altLang="en-US" sz="2800" dirty="0">
                <a:latin typeface="STKaiti" charset="-122"/>
                <a:ea typeface="STKaiti" charset="-122"/>
                <a:cs typeface="STKaiti" charset="-122"/>
              </a:rPr>
              <a:t>量子程序设计环境</a:t>
            </a:r>
            <a:r>
              <a:rPr lang="en-US" altLang="zh-CN" sz="2800" dirty="0">
                <a:latin typeface="STKaiti" charset="-122"/>
                <a:ea typeface="STKaiti" charset="-122"/>
                <a:cs typeface="STKaiti" charset="-122"/>
              </a:rPr>
              <a:t> 【http://</a:t>
            </a:r>
            <a:r>
              <a:rPr lang="en-US" altLang="zh-CN" sz="2800" dirty="0" err="1">
                <a:latin typeface="STKaiti" charset="-122"/>
                <a:ea typeface="STKaiti" charset="-122"/>
                <a:cs typeface="STKaiti" charset="-122"/>
              </a:rPr>
              <a:t>www.qcompiler.com</a:t>
            </a:r>
            <a:r>
              <a:rPr lang="en-US" altLang="zh-CN" sz="2800" dirty="0">
                <a:latin typeface="STKaiti" charset="-122"/>
                <a:ea typeface="STKaiti" charset="-122"/>
                <a:cs typeface="STKaiti" charset="-122"/>
              </a:rPr>
              <a:t>】</a:t>
            </a:r>
            <a:r>
              <a:rPr lang="zh-CN" altLang="en-US" sz="2800" dirty="0">
                <a:latin typeface="STKaiti" charset="-122"/>
                <a:ea typeface="STKaiti" charset="-122"/>
                <a:cs typeface="STKaiti" charset="-122"/>
              </a:rPr>
              <a:t> </a:t>
            </a:r>
            <a:endParaRPr lang="en-AU" altLang="zh-CN" sz="2800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432" y="801098"/>
            <a:ext cx="8229600" cy="1252728"/>
          </a:xfrm>
        </p:spPr>
        <p:txBody>
          <a:bodyPr/>
          <a:lstStyle/>
          <a:p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四</a:t>
            </a:r>
            <a:r>
              <a:rPr lang="en-AU" altLang="zh-CN" b="1" dirty="0">
                <a:latin typeface="STKaiti" charset="-122"/>
                <a:ea typeface="STKaiti" charset="-122"/>
                <a:cs typeface="STKaiti" charset="-122"/>
              </a:rPr>
              <a:t>.</a:t>
            </a:r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量子软件技术研究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448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6" y="2435981"/>
            <a:ext cx="7408333" cy="345069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2000</a:t>
            </a:r>
            <a:r>
              <a:rPr lang="zh-CN" altLang="en-US" sz="2800" dirty="0">
                <a:solidFill>
                  <a:srgbClr val="C00000"/>
                </a:solidFill>
              </a:rPr>
              <a:t>年开始：</a:t>
            </a:r>
            <a:r>
              <a:rPr lang="zh-CN" altLang="en-US" sz="2800" dirty="0"/>
              <a:t>我们组主要研究量子信息的一些基本问题，如量子态与量子操作的分辨、量子纠缠的转化</a:t>
            </a:r>
            <a:endParaRPr lang="en-US" altLang="zh-CN" sz="2800" dirty="0"/>
          </a:p>
          <a:p>
            <a:r>
              <a:rPr lang="zh-CN" altLang="en-US" sz="2800" dirty="0"/>
              <a:t>量子</a:t>
            </a:r>
            <a:r>
              <a:rPr lang="en-AU" altLang="zh-CN" sz="2800" dirty="0"/>
              <a:t>Shannon</a:t>
            </a:r>
            <a:r>
              <a:rPr lang="zh-CN" altLang="en-US" sz="2800" dirty="0"/>
              <a:t>信息理论（段润尧）</a:t>
            </a:r>
            <a:endParaRPr lang="en-US" altLang="zh-CN" sz="2800" dirty="0"/>
          </a:p>
          <a:p>
            <a:r>
              <a:rPr lang="zh-CN" altLang="en-US" sz="2800" dirty="0"/>
              <a:t>量子计算复杂性（季铮锋）</a:t>
            </a:r>
            <a:endParaRPr lang="en-US" altLang="zh-CN" sz="2800" dirty="0"/>
          </a:p>
          <a:p>
            <a:r>
              <a:rPr lang="zh-CN" altLang="en-US" sz="2800" dirty="0">
                <a:solidFill>
                  <a:srgbClr val="002060"/>
                </a:solidFill>
              </a:rPr>
              <a:t>量子程序设计理论</a:t>
            </a:r>
            <a:r>
              <a:rPr lang="zh-CN" altLang="en-US" sz="2800" dirty="0"/>
              <a:t>（应明生、冯元）</a:t>
            </a:r>
            <a:endParaRPr lang="en-US" altLang="zh-CN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433" y="817299"/>
            <a:ext cx="8229600" cy="1252728"/>
          </a:xfrm>
        </p:spPr>
        <p:txBody>
          <a:bodyPr/>
          <a:lstStyle/>
          <a:p>
            <a:r>
              <a:rPr lang="zh-CN" altLang="en-US" dirty="0"/>
              <a:t>五</a:t>
            </a:r>
            <a:r>
              <a:rPr lang="en-AU" altLang="zh-CN" dirty="0"/>
              <a:t>. </a:t>
            </a:r>
            <a:r>
              <a:rPr lang="zh-CN" altLang="en-US" dirty="0"/>
              <a:t>量子程序设计理论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218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sz="3500" b="1" dirty="0">
                <a:solidFill>
                  <a:srgbClr val="C00000"/>
                </a:solidFill>
              </a:rPr>
              <a:t>问题</a:t>
            </a:r>
            <a:r>
              <a:rPr lang="zh-CN" altLang="en-US" sz="3500" dirty="0">
                <a:solidFill>
                  <a:srgbClr val="C00000"/>
                </a:solidFill>
              </a:rPr>
              <a:t>：</a:t>
            </a:r>
            <a:r>
              <a:rPr lang="zh-CN" altLang="en-US" sz="3500" b="1" dirty="0">
                <a:solidFill>
                  <a:srgbClr val="002060"/>
                </a:solidFill>
              </a:rPr>
              <a:t>如何证明程序的正确性</a:t>
            </a:r>
            <a:r>
              <a:rPr lang="zh-CN" altLang="en-US" sz="2800" dirty="0">
                <a:solidFill>
                  <a:srgbClr val="002060"/>
                </a:solidFill>
              </a:rPr>
              <a:t>？</a:t>
            </a:r>
            <a:endParaRPr lang="en-AU" altLang="zh-CN" sz="2800" dirty="0">
              <a:solidFill>
                <a:srgbClr val="002060"/>
              </a:solidFill>
            </a:endParaRPr>
          </a:p>
          <a:p>
            <a:endParaRPr lang="en-US" altLang="zh-CN" sz="2800" dirty="0">
              <a:solidFill>
                <a:srgbClr val="002060"/>
              </a:solidFill>
            </a:endParaRPr>
          </a:p>
          <a:p>
            <a:r>
              <a:rPr lang="en-US" dirty="0"/>
              <a:t>[1] A. Turing, Checking a Large Routine, </a:t>
            </a:r>
            <a:r>
              <a:rPr lang="en-US" i="1" u="sng" dirty="0">
                <a:solidFill>
                  <a:srgbClr val="0070C0"/>
                </a:solidFill>
              </a:rPr>
              <a:t>Report of a Conference on High Speed Automatic Calculating Machines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/>
              <a:t>Cambridge, 1949. </a:t>
            </a:r>
          </a:p>
          <a:p>
            <a:r>
              <a:rPr lang="en-US" dirty="0"/>
              <a:t>[2] R. W. Floyd, Assigning meaning to programs, </a:t>
            </a:r>
            <a:r>
              <a:rPr lang="en-US" i="1" u="sng" dirty="0">
                <a:solidFill>
                  <a:srgbClr val="0070C0"/>
                </a:solidFill>
              </a:rPr>
              <a:t>Proc. Of Symposia in Applied Mathematics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/>
              <a:t>1967</a:t>
            </a:r>
            <a:r>
              <a:rPr lang="en-AU" dirty="0"/>
              <a:t>.</a:t>
            </a:r>
            <a:endParaRPr lang="en-US" dirty="0"/>
          </a:p>
          <a:p>
            <a:r>
              <a:rPr lang="en-US" dirty="0"/>
              <a:t>[3] C. A. R. Hoare, An Axiomatic Basis for Computer Programming, </a:t>
            </a:r>
            <a:r>
              <a:rPr lang="en-US" i="1" dirty="0">
                <a:solidFill>
                  <a:srgbClr val="00B0F0"/>
                </a:solidFill>
                <a:hlinkClick r:id="rId2"/>
              </a:rPr>
              <a:t>Communications of the ACM</a:t>
            </a:r>
            <a:r>
              <a:rPr lang="en-US" i="1" dirty="0">
                <a:solidFill>
                  <a:srgbClr val="00B0F0"/>
                </a:solidFill>
              </a:rPr>
              <a:t>,  </a:t>
            </a:r>
            <a:r>
              <a:rPr lang="en-US" dirty="0"/>
              <a:t>1969.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8771" y="726922"/>
            <a:ext cx="8229600" cy="1252728"/>
          </a:xfrm>
        </p:spPr>
        <p:txBody>
          <a:bodyPr/>
          <a:lstStyle/>
          <a:p>
            <a:r>
              <a:rPr lang="zh-CN" altLang="en-US" dirty="0"/>
              <a:t>五</a:t>
            </a:r>
            <a:r>
              <a:rPr lang="en-AU" altLang="zh-CN" dirty="0"/>
              <a:t>. </a:t>
            </a:r>
            <a:r>
              <a:rPr lang="zh-CN" altLang="en-US" dirty="0"/>
              <a:t>量子程序设计理论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238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sz="3400" b="1" dirty="0"/>
                  <a:t>Hoare’s rule for loops: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mr-IN" sz="41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{"/>
                            <m:endChr m:val="}"/>
                            <m:ctrlPr>
                              <a:rPr lang="en-AU" sz="41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4100" b="1" i="1" smtClean="0">
                                <a:latin typeface="Cambria Math" charset="0"/>
                              </a:rPr>
                              <m:t>𝑨</m:t>
                            </m:r>
                            <m:r>
                              <a:rPr lang="en-AU" sz="41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∧</m:t>
                            </m:r>
                            <m:r>
                              <a:rPr lang="en-AU" sz="41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𝒃</m:t>
                            </m:r>
                          </m:e>
                        </m:d>
                        <m:r>
                          <a:rPr lang="en-AU" sz="41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AU" sz="4100" b="1" i="1" smtClean="0">
                            <a:latin typeface="Cambria Math" charset="0"/>
                          </a:rPr>
                          <m:t>𝑷</m:t>
                        </m:r>
                        <m:r>
                          <a:rPr lang="en-AU" sz="4100" b="1" i="1" smtClean="0">
                            <a:latin typeface="Cambria Math" charset="0"/>
                          </a:rPr>
                          <m:t> {</m:t>
                        </m:r>
                        <m:r>
                          <a:rPr lang="en-AU" sz="4100" b="1" i="1" smtClean="0">
                            <a:latin typeface="Cambria Math" charset="0"/>
                          </a:rPr>
                          <m:t>𝑨</m:t>
                        </m:r>
                        <m:r>
                          <a:rPr lang="en-AU" sz="4100" b="1" i="1" smtClean="0">
                            <a:latin typeface="Cambria Math" charset="0"/>
                          </a:rPr>
                          <m:t>}</m:t>
                        </m:r>
                      </m:num>
                      <m:den>
                        <m:d>
                          <m:dPr>
                            <m:begChr m:val="{"/>
                            <m:endChr m:val="}"/>
                            <m:ctrlPr>
                              <a:rPr lang="en-AU" sz="41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4100" b="1" i="1" smtClean="0">
                                <a:latin typeface="Cambria Math" charset="0"/>
                              </a:rPr>
                              <m:t>𝑨</m:t>
                            </m:r>
                          </m:e>
                        </m:d>
                        <m:r>
                          <a:rPr lang="en-AU" sz="4100" b="1" i="1" smtClean="0">
                            <a:latin typeface="Cambria Math" charset="0"/>
                          </a:rPr>
                          <m:t> </m:t>
                        </m:r>
                        <m:r>
                          <a:rPr lang="en-AU" sz="4100" b="1" i="1" smtClean="0">
                            <a:latin typeface="Cambria Math" charset="0"/>
                          </a:rPr>
                          <m:t>𝒘𝒉𝒊𝒍𝒆</m:t>
                        </m:r>
                        <m:r>
                          <a:rPr lang="en-AU" sz="4100" b="1" i="1" smtClean="0">
                            <a:latin typeface="Cambria Math" charset="0"/>
                          </a:rPr>
                          <m:t> </m:t>
                        </m:r>
                        <m:r>
                          <a:rPr lang="en-AU" sz="4100" b="1" i="1" smtClean="0">
                            <a:latin typeface="Cambria Math" charset="0"/>
                          </a:rPr>
                          <m:t>𝒃</m:t>
                        </m:r>
                        <m:r>
                          <a:rPr lang="en-AU" sz="4100" b="1" i="1" smtClean="0">
                            <a:latin typeface="Cambria Math" charset="0"/>
                          </a:rPr>
                          <m:t> </m:t>
                        </m:r>
                        <m:r>
                          <a:rPr lang="en-AU" sz="4100" b="1" i="1" smtClean="0">
                            <a:latin typeface="Cambria Math" charset="0"/>
                          </a:rPr>
                          <m:t>𝒅𝒐</m:t>
                        </m:r>
                        <m:r>
                          <a:rPr lang="en-AU" sz="4100" b="1" i="1" smtClean="0">
                            <a:latin typeface="Cambria Math" charset="0"/>
                          </a:rPr>
                          <m:t> </m:t>
                        </m:r>
                        <m:r>
                          <a:rPr lang="en-AU" sz="4100" b="1" i="1" smtClean="0">
                            <a:latin typeface="Cambria Math" charset="0"/>
                          </a:rPr>
                          <m:t>𝑷</m:t>
                        </m:r>
                        <m:r>
                          <a:rPr lang="en-AU" sz="4100" b="1" i="1" smtClean="0">
                            <a:latin typeface="Cambria Math" charset="0"/>
                          </a:rPr>
                          <m:t> </m:t>
                        </m:r>
                        <m:r>
                          <a:rPr lang="en-AU" sz="4100" b="1" i="1" smtClean="0">
                            <a:latin typeface="Cambria Math" charset="0"/>
                          </a:rPr>
                          <m:t>𝒐𝒅</m:t>
                        </m:r>
                        <m:r>
                          <a:rPr lang="en-AU" sz="4100" b="1" i="1" smtClean="0">
                            <a:latin typeface="Cambria Math" charset="0"/>
                          </a:rPr>
                          <m:t>  {</m:t>
                        </m:r>
                        <m:r>
                          <a:rPr lang="en-AU" sz="4100" b="1" i="1" smtClean="0">
                            <a:latin typeface="Cambria Math" charset="0"/>
                          </a:rPr>
                          <m:t>𝑨</m:t>
                        </m:r>
                        <m:r>
                          <a:rPr lang="en-AU" sz="41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∧¬</m:t>
                        </m:r>
                        <m:r>
                          <a:rPr lang="en-AU" sz="41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𝒃</m:t>
                        </m:r>
                        <m:r>
                          <a:rPr lang="en-AU" sz="41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den>
                    </m:f>
                  </m:oMath>
                </a14:m>
                <a:endParaRPr lang="en-US" sz="4100" b="1" dirty="0"/>
              </a:p>
              <a:p>
                <a:endParaRPr lang="en-US" sz="3000" b="1" dirty="0"/>
              </a:p>
              <a:p>
                <a:r>
                  <a:rPr lang="en-US" sz="3100" dirty="0"/>
                  <a:t>[4] S. A. Cook, Soundness and Completeness of an Axiom System for Program Verification,</a:t>
                </a:r>
                <a:r>
                  <a:rPr lang="en-US" sz="3100" b="1" dirty="0"/>
                  <a:t> </a:t>
                </a:r>
                <a:r>
                  <a:rPr lang="en-US" sz="3100" i="1" dirty="0">
                    <a:hlinkClick r:id="rId2"/>
                  </a:rPr>
                  <a:t>SIAM J. Comput.</a:t>
                </a:r>
                <a:r>
                  <a:rPr lang="en-US" sz="3100" dirty="0">
                    <a:hlinkClick r:id="rId2"/>
                  </a:rPr>
                  <a:t> </a:t>
                </a:r>
                <a:r>
                  <a:rPr lang="en-US" sz="3100" dirty="0"/>
                  <a:t> 1978</a:t>
                </a:r>
              </a:p>
              <a:p>
                <a:endParaRPr lang="en-US" sz="3100" b="1" dirty="0"/>
              </a:p>
              <a:p>
                <a:r>
                  <a:rPr lang="en-US" altLang="zh-CN" sz="3400" dirty="0"/>
                  <a:t>Floyd (1967)</a:t>
                </a:r>
                <a:r>
                  <a:rPr lang="zh-CN" altLang="en-US" sz="3400" dirty="0"/>
                  <a:t> </a:t>
                </a:r>
                <a:r>
                  <a:rPr lang="en-US" altLang="zh-CN" sz="3400" dirty="0"/>
                  <a:t>[</a:t>
                </a:r>
                <a:r>
                  <a:rPr lang="en-US" altLang="zh-CN" sz="3400" b="1" dirty="0">
                    <a:solidFill>
                      <a:srgbClr val="00B050"/>
                    </a:solidFill>
                  </a:rPr>
                  <a:t>1978</a:t>
                </a:r>
                <a:r>
                  <a:rPr lang="zh-CN" altLang="en-US" sz="3400" b="1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sz="3400" b="1" dirty="0">
                    <a:solidFill>
                      <a:srgbClr val="00B050"/>
                    </a:solidFill>
                  </a:rPr>
                  <a:t>Turing Award</a:t>
                </a:r>
                <a:r>
                  <a:rPr lang="en-US" altLang="zh-CN" sz="3400" dirty="0"/>
                  <a:t>]; Hoare(1969)</a:t>
                </a:r>
                <a:r>
                  <a:rPr lang="zh-CN" altLang="en-US" sz="3400" dirty="0"/>
                  <a:t> </a:t>
                </a:r>
                <a:r>
                  <a:rPr lang="en-US" altLang="zh-CN" sz="3400" dirty="0"/>
                  <a:t>[</a:t>
                </a:r>
                <a:r>
                  <a:rPr lang="en-US" altLang="zh-CN" sz="3400" b="1" dirty="0">
                    <a:solidFill>
                      <a:srgbClr val="00B050"/>
                    </a:solidFill>
                  </a:rPr>
                  <a:t>1980 Turing Award</a:t>
                </a:r>
                <a:endParaRPr lang="en-US" sz="3400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17" t="-4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433" y="686671"/>
            <a:ext cx="8229600" cy="1252728"/>
          </a:xfrm>
        </p:spPr>
        <p:txBody>
          <a:bodyPr/>
          <a:lstStyle/>
          <a:p>
            <a:r>
              <a:rPr lang="zh-CN" altLang="en-US" dirty="0"/>
              <a:t>五</a:t>
            </a:r>
            <a:r>
              <a:rPr lang="en-AU" altLang="zh-CN" dirty="0"/>
              <a:t>. </a:t>
            </a:r>
            <a:r>
              <a:rPr lang="zh-CN" altLang="en-US" dirty="0"/>
              <a:t>量子程序设计理论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35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872066" y="2327124"/>
                <a:ext cx="7408333" cy="3450696"/>
              </a:xfrm>
            </p:spPr>
            <p:txBody>
              <a:bodyPr>
                <a:noAutofit/>
              </a:bodyPr>
              <a:lstStyle/>
              <a:p>
                <a:r>
                  <a:rPr lang="zh-CN" altLang="en-US" sz="2800" b="1" dirty="0">
                    <a:solidFill>
                      <a:srgbClr val="C00000"/>
                    </a:solidFill>
                  </a:rPr>
                  <a:t>计算模型</a:t>
                </a:r>
                <a:r>
                  <a:rPr lang="zh-CN" altLang="en-US" sz="2800" dirty="0">
                    <a:solidFill>
                      <a:srgbClr val="C00000"/>
                    </a:solidFill>
                  </a:rPr>
                  <a:t>： </a:t>
                </a:r>
                <a:r>
                  <a:rPr lang="en-AU" altLang="zh-CN" sz="2800" dirty="0"/>
                  <a:t>Turing</a:t>
                </a:r>
                <a:r>
                  <a:rPr lang="zh-CN" altLang="en-US" sz="2800" dirty="0"/>
                  <a:t>机，递归函数，</a:t>
                </a:r>
                <a:r>
                  <a:rPr lang="en-AU" altLang="zh-CN" sz="2800" dirty="0"/>
                  <a:t>lambda-</a:t>
                </a:r>
                <a:r>
                  <a:rPr lang="zh-CN" altLang="en-US" sz="2800" dirty="0"/>
                  <a:t>演算，</a:t>
                </a:r>
                <a:r>
                  <a:rPr lang="en-AU" altLang="zh-CN" sz="2800" dirty="0"/>
                  <a:t>...</a:t>
                </a:r>
              </a:p>
              <a:p>
                <a:r>
                  <a:rPr lang="en-AU" altLang="zh-CN" sz="2800" b="1" dirty="0">
                    <a:solidFill>
                      <a:srgbClr val="C00000"/>
                    </a:solidFill>
                  </a:rPr>
                  <a:t>Church-Turing</a:t>
                </a:r>
                <a:r>
                  <a:rPr lang="zh-CN" altLang="en-US" sz="2800" b="1" dirty="0">
                    <a:solidFill>
                      <a:srgbClr val="C00000"/>
                    </a:solidFill>
                  </a:rPr>
                  <a:t>论题</a:t>
                </a:r>
                <a:r>
                  <a:rPr lang="en-AU" altLang="zh-CN" sz="2800" dirty="0">
                    <a:solidFill>
                      <a:srgbClr val="C00000"/>
                    </a:solidFill>
                  </a:rPr>
                  <a:t>:</a:t>
                </a:r>
                <a:r>
                  <a:rPr lang="en-AU" altLang="zh-CN" sz="2800" dirty="0"/>
                  <a:t> </a:t>
                </a:r>
                <a:r>
                  <a:rPr lang="zh-CN" altLang="en-US" sz="2800" dirty="0"/>
                  <a:t>可计算函数就是</a:t>
                </a:r>
                <a:r>
                  <a:rPr lang="en-AU" altLang="zh-CN" sz="2800" dirty="0"/>
                  <a:t>Turing</a:t>
                </a:r>
                <a:r>
                  <a:rPr lang="zh-CN" altLang="en-US" sz="2800" dirty="0"/>
                  <a:t>可计算函数</a:t>
                </a:r>
                <a:r>
                  <a:rPr lang="en-US" altLang="zh-CN" sz="2800" dirty="0"/>
                  <a:t>【</a:t>
                </a:r>
                <a:r>
                  <a:rPr lang="zh-CN" altLang="en-US" sz="2800" dirty="0">
                    <a:solidFill>
                      <a:srgbClr val="00B050"/>
                    </a:solidFill>
                  </a:rPr>
                  <a:t>证据：</a:t>
                </a:r>
                <a:r>
                  <a:rPr lang="en-AU" altLang="zh-CN" sz="2800" dirty="0">
                    <a:solidFill>
                      <a:srgbClr val="00B050"/>
                    </a:solidFill>
                  </a:rPr>
                  <a:t> Turing</a:t>
                </a:r>
                <a:r>
                  <a:rPr lang="zh-CN" altLang="en-US" sz="2800" dirty="0">
                    <a:solidFill>
                      <a:srgbClr val="00B050"/>
                    </a:solidFill>
                  </a:rPr>
                  <a:t>机</a:t>
                </a:r>
                <a14:m>
                  <m:oMath xmlns:m="http://schemas.openxmlformats.org/officeDocument/2006/math">
                    <m:r>
                      <a:rPr lang="zh-CN" altLang="en-US" sz="2800" i="1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⇔</m:t>
                    </m:r>
                  </m:oMath>
                </a14:m>
                <a:r>
                  <a:rPr lang="zh-CN" altLang="en-US" sz="2800" dirty="0">
                    <a:solidFill>
                      <a:srgbClr val="00B050"/>
                    </a:solidFill>
                  </a:rPr>
                  <a:t>递归函数</a:t>
                </a:r>
                <a14:m>
                  <m:oMath xmlns:m="http://schemas.openxmlformats.org/officeDocument/2006/math">
                    <m:r>
                      <a:rPr lang="zh-CN" altLang="en-US" sz="2800" i="1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⇔</m:t>
                    </m:r>
                  </m:oMath>
                </a14:m>
                <a:r>
                  <a:rPr lang="en-AU" altLang="zh-CN" sz="2800" dirty="0">
                    <a:solidFill>
                      <a:srgbClr val="00B050"/>
                    </a:solidFill>
                  </a:rPr>
                  <a:t>lambda-</a:t>
                </a:r>
                <a:r>
                  <a:rPr lang="zh-CN" altLang="en-US" sz="2800" dirty="0">
                    <a:solidFill>
                      <a:srgbClr val="00B050"/>
                    </a:solidFill>
                  </a:rPr>
                  <a:t>演算</a:t>
                </a:r>
                <a14:m>
                  <m:oMath xmlns:m="http://schemas.openxmlformats.org/officeDocument/2006/math">
                    <m:r>
                      <a:rPr lang="zh-CN" altLang="en-US" sz="2800" i="1" smtClean="0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⇔</m:t>
                    </m:r>
                  </m:oMath>
                </a14:m>
                <a:r>
                  <a:rPr lang="mr-IN" altLang="zh-CN" sz="2800" dirty="0"/>
                  <a:t>…</a:t>
                </a:r>
                <a:r>
                  <a:rPr lang="en-US" altLang="zh-CN" sz="2800" dirty="0"/>
                  <a:t>】</a:t>
                </a:r>
                <a:endParaRPr lang="en-AU" altLang="zh-CN" sz="2800" dirty="0"/>
              </a:p>
              <a:p>
                <a:r>
                  <a:rPr lang="en-US" altLang="zh-CN" sz="2800" b="1" dirty="0">
                    <a:solidFill>
                      <a:srgbClr val="C00000"/>
                    </a:solidFill>
                  </a:rPr>
                  <a:t>v</a:t>
                </a:r>
                <a:r>
                  <a:rPr lang="en-AU" altLang="zh-CN" sz="2800" b="1" dirty="0">
                    <a:solidFill>
                      <a:srgbClr val="C00000"/>
                    </a:solidFill>
                  </a:rPr>
                  <a:t>on Neumann</a:t>
                </a:r>
                <a:r>
                  <a:rPr lang="zh-CN" altLang="en-US" sz="2800" b="1" dirty="0">
                    <a:solidFill>
                      <a:srgbClr val="C00000"/>
                    </a:solidFill>
                  </a:rPr>
                  <a:t>体系结构</a:t>
                </a:r>
                <a:r>
                  <a:rPr lang="zh-CN" altLang="en-US" sz="2800" dirty="0">
                    <a:solidFill>
                      <a:srgbClr val="C00000"/>
                    </a:solidFill>
                  </a:rPr>
                  <a:t>：</a:t>
                </a:r>
                <a:r>
                  <a:rPr lang="en-US" altLang="zh-CN" sz="2800" dirty="0">
                    <a:latin typeface="Times New Roman" charset="0"/>
                    <a:ea typeface="Times New Roman" charset="0"/>
                    <a:cs typeface="Times New Roman" charset="0"/>
                  </a:rPr>
                  <a:t>R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andom-Access Stored-Program (RASP) machine</a:t>
                </a:r>
                <a:r>
                  <a:rPr lang="zh-CN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endParaRPr lang="en-US" altLang="zh-CN" sz="2800" dirty="0"/>
              </a:p>
              <a:p>
                <a:r>
                  <a:rPr lang="zh-CN" altLang="en-US" sz="2800" dirty="0"/>
                  <a:t>实际应用</a:t>
                </a:r>
                <a:r>
                  <a:rPr lang="en-AU" altLang="zh-CN" sz="2800" dirty="0"/>
                  <a:t>(</a:t>
                </a:r>
                <a:r>
                  <a:rPr lang="zh-CN" altLang="en-US" sz="2800" dirty="0"/>
                  <a:t>问题</a:t>
                </a:r>
                <a:r>
                  <a:rPr lang="en-AU" altLang="zh-CN" sz="2800" dirty="0"/>
                  <a:t>)</a:t>
                </a:r>
                <a:r>
                  <a:rPr lang="en-US" altLang="zh-CN" sz="2800" dirty="0"/>
                  <a:t>   </a:t>
                </a:r>
                <a:r>
                  <a:rPr lang="en-US" altLang="zh-CN" sz="2800" dirty="0">
                    <a:sym typeface="Wingdings"/>
                  </a:rPr>
                  <a:t> </a:t>
                </a:r>
                <a:r>
                  <a:rPr lang="zh-CN" altLang="en-US" sz="2800" dirty="0"/>
                  <a:t>算法 </a:t>
                </a:r>
                <a:r>
                  <a:rPr lang="zh-CN" altLang="en-US" sz="2800" dirty="0">
                    <a:sym typeface="Wingdings"/>
                  </a:rPr>
                  <a:t></a:t>
                </a:r>
                <a:r>
                  <a:rPr lang="zh-CN" altLang="en-US" sz="2800" dirty="0"/>
                  <a:t>程序 </a:t>
                </a:r>
                <a:r>
                  <a:rPr lang="zh-CN" altLang="en-US" sz="2800" dirty="0">
                    <a:sym typeface="Wingdings"/>
                  </a:rPr>
                  <a:t></a:t>
                </a:r>
                <a:r>
                  <a:rPr lang="en-US" altLang="zh-CN" sz="2800" dirty="0">
                    <a:sym typeface="Wingdings"/>
                  </a:rPr>
                  <a:t> </a:t>
                </a:r>
                <a:r>
                  <a:rPr lang="zh-CN" altLang="en-US" sz="2800" dirty="0">
                    <a:sym typeface="Wingdings"/>
                  </a:rPr>
                  <a:t>计算机</a:t>
                </a:r>
                <a:endParaRPr lang="en-US" altLang="zh-CN" sz="28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066" y="2327124"/>
                <a:ext cx="7408333" cy="3450696"/>
              </a:xfrm>
              <a:blipFill rotWithShape="0">
                <a:blip r:embed="rId2"/>
                <a:stretch>
                  <a:fillRect l="-1728" t="-3180" b="-14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432" y="792298"/>
            <a:ext cx="8229600" cy="1252728"/>
          </a:xfrm>
        </p:spPr>
        <p:txBody>
          <a:bodyPr/>
          <a:lstStyle/>
          <a:p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一</a:t>
            </a:r>
            <a:r>
              <a:rPr lang="en-AU" altLang="zh-CN" b="1" dirty="0">
                <a:latin typeface="STKaiti" charset="-122"/>
                <a:ea typeface="STKaiti" charset="-122"/>
                <a:cs typeface="STKaiti" charset="-122"/>
              </a:rPr>
              <a:t>. </a:t>
            </a:r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一场</a:t>
            </a:r>
            <a:r>
              <a:rPr lang="zh-CN" altLang="en-US" b="1" dirty="0">
                <a:solidFill>
                  <a:srgbClr val="C00000"/>
                </a:solidFill>
                <a:latin typeface="STKaiti" charset="-122"/>
                <a:ea typeface="STKaiti" charset="-122"/>
                <a:cs typeface="STKaiti" charset="-122"/>
              </a:rPr>
              <a:t>革命</a:t>
            </a:r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早已从</a:t>
            </a:r>
            <a:r>
              <a:rPr lang="zh-CN" altLang="en-US" b="1" dirty="0">
                <a:solidFill>
                  <a:srgbClr val="C00000"/>
                </a:solidFill>
                <a:latin typeface="STKaiti" charset="-122"/>
                <a:ea typeface="STKaiti" charset="-122"/>
                <a:cs typeface="STKaiti" charset="-122"/>
              </a:rPr>
              <a:t>根上</a:t>
            </a:r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开始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38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zh-CN" altLang="en-US" sz="2800" b="1" dirty="0">
                    <a:solidFill>
                      <a:srgbClr val="C00000"/>
                    </a:solidFill>
                  </a:rPr>
                  <a:t>建立量子程序的</a:t>
                </a:r>
                <a:r>
                  <a:rPr lang="en-AU" altLang="zh-CN" sz="2800" b="1" dirty="0">
                    <a:solidFill>
                      <a:srgbClr val="C00000"/>
                    </a:solidFill>
                  </a:rPr>
                  <a:t>Floyd-Hoare</a:t>
                </a:r>
                <a:r>
                  <a:rPr lang="zh-CN" altLang="en-US" sz="2800" b="1" dirty="0">
                    <a:solidFill>
                      <a:srgbClr val="C00000"/>
                    </a:solidFill>
                  </a:rPr>
                  <a:t>型逻辑</a:t>
                </a:r>
                <a:endParaRPr lang="en-US" altLang="zh-CN" sz="2800" b="1" dirty="0">
                  <a:solidFill>
                    <a:srgbClr val="C00000"/>
                  </a:solidFill>
                </a:endParaRPr>
              </a:p>
              <a:p>
                <a:endParaRPr lang="en-US" altLang="zh-CN" sz="2800" b="1" dirty="0">
                  <a:solidFill>
                    <a:srgbClr val="002060"/>
                  </a:solidFill>
                </a:endParaRPr>
              </a:p>
              <a:p>
                <a:r>
                  <a:rPr lang="zh-CN" altLang="en-US" sz="2800" b="1" dirty="0">
                    <a:solidFill>
                      <a:srgbClr val="002060"/>
                    </a:solidFill>
                    <a:latin typeface="STKaiti" charset="-122"/>
                    <a:ea typeface="STKaiti" charset="-122"/>
                    <a:cs typeface="STKaiti" charset="-122"/>
                  </a:rPr>
                  <a:t>部分正确</a:t>
                </a:r>
                <a14:m>
                  <m:oMath xmlns:m="http://schemas.openxmlformats.org/officeDocument/2006/math">
                    <m:r>
                      <a:rPr lang="en-AU" altLang="zh-CN" sz="2800" b="1" i="1" dirty="0" smtClean="0">
                        <a:solidFill>
                          <a:srgbClr val="002060"/>
                        </a:solidFill>
                        <a:latin typeface="Cambria Math" charset="0"/>
                        <a:ea typeface="STKaiti" charset="-122"/>
                        <a:cs typeface="STKaiti" charset="-122"/>
                      </a:rPr>
                      <m:t>: </m:t>
                    </m:r>
                    <m:r>
                      <a:rPr lang="zh-CN" altLang="en-US" sz="2800" b="1" i="1" dirty="0" smtClean="0">
                        <a:solidFill>
                          <a:srgbClr val="002060"/>
                        </a:solidFill>
                        <a:latin typeface="Cambria Math" charset="0"/>
                        <a:ea typeface="STKaiti" charset="-122"/>
                        <a:cs typeface="STKaiti" charset="-122"/>
                      </a:rPr>
                      <m:t>   </m:t>
                    </m:r>
                    <m:sSub>
                      <m:sSubPr>
                        <m:ctrlPr>
                          <a:rPr lang="en-US" altLang="zh-CN" sz="2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zh-CN" sz="2800" b="1" i="1" dirty="0" smtClean="0">
                            <a:solidFill>
                              <a:srgbClr val="00206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⊨</m:t>
                        </m:r>
                      </m:e>
                      <m:sub>
                        <m:r>
                          <a:rPr lang="en-AU" altLang="zh-CN" sz="2800" b="1" i="1" dirty="0" smtClean="0">
                            <a:solidFill>
                              <a:srgbClr val="00206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𝒑𝒂𝒓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altLang="zh-CN" sz="2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 dirty="0" smtClean="0">
                            <a:solidFill>
                              <a:srgbClr val="002060"/>
                            </a:solidFill>
                            <a:latin typeface="Cambria Math" charset="0"/>
                          </a:rPr>
                          <m:t>𝑨</m:t>
                        </m:r>
                      </m:e>
                    </m:d>
                    <m:r>
                      <a:rPr lang="en-AU" altLang="zh-CN" sz="2800" b="1" i="1" dirty="0" smtClean="0">
                        <a:solidFill>
                          <a:srgbClr val="002060"/>
                        </a:solidFill>
                        <a:latin typeface="Cambria Math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AU" altLang="zh-CN" sz="2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altLang="zh-CN" sz="2800" b="1" i="1" dirty="0" smtClean="0">
                            <a:solidFill>
                              <a:srgbClr val="002060"/>
                            </a:solidFill>
                            <a:latin typeface="Cambria Math" charset="0"/>
                          </a:rPr>
                          <m:t>𝑩</m:t>
                        </m:r>
                      </m:e>
                    </m:d>
                    <m:r>
                      <a:rPr lang="zh-CN" altLang="en-US" sz="2800" b="1" i="1" dirty="0" smtClean="0">
                        <a:solidFill>
                          <a:srgbClr val="002060"/>
                        </a:solidFill>
                        <a:latin typeface="Cambria Math" charset="0"/>
                      </a:rPr>
                      <m:t> </m:t>
                    </m:r>
                    <m:r>
                      <a:rPr lang="en-AU" altLang="zh-CN" sz="2800" b="1" i="1" dirty="0" smtClean="0">
                        <a:solidFill>
                          <a:srgbClr val="00206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⟺∀</m:t>
                    </m:r>
                    <m:r>
                      <a:rPr lang="en-AU" altLang="zh-CN" sz="2800" b="1" i="1" dirty="0" smtClean="0">
                        <a:solidFill>
                          <a:srgbClr val="00206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𝝆</m:t>
                    </m:r>
                    <m:r>
                      <a:rPr lang="en-AU" altLang="zh-CN" sz="2800" b="1" i="1" dirty="0" smtClean="0">
                        <a:solidFill>
                          <a:srgbClr val="00206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  <m:r>
                      <a:rPr lang="en-AU" altLang="zh-CN" sz="2800" b="1" i="1" dirty="0" smtClean="0">
                        <a:solidFill>
                          <a:srgbClr val="00206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𝒕𝒓</m:t>
                    </m:r>
                    <m:d>
                      <m:dPr>
                        <m:ctrlPr>
                          <a:rPr lang="en-AU" altLang="zh-CN" sz="2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altLang="zh-CN" sz="2800" b="1" i="1" dirty="0" smtClean="0">
                            <a:solidFill>
                              <a:srgbClr val="00206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𝑨</m:t>
                        </m:r>
                        <m:r>
                          <a:rPr lang="en-AU" altLang="zh-CN" sz="2800" b="1" i="1" dirty="0" smtClean="0">
                            <a:solidFill>
                              <a:srgbClr val="00206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𝝆</m:t>
                        </m:r>
                      </m:e>
                    </m:d>
                    <m:r>
                      <a:rPr lang="en-AU" altLang="zh-CN" sz="2800" b="1" i="1" dirty="0" smtClean="0">
                        <a:solidFill>
                          <a:srgbClr val="00206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AU" altLang="zh-CN" sz="2800" b="1" i="1" dirty="0" smtClean="0">
                        <a:solidFill>
                          <a:srgbClr val="00206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𝒕𝒓</m:t>
                    </m:r>
                    <m:d>
                      <m:dPr>
                        <m:ctrlPr>
                          <a:rPr lang="en-AU" altLang="zh-CN" sz="2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altLang="zh-CN" sz="2800" b="1" i="1" dirty="0" smtClean="0">
                            <a:solidFill>
                              <a:srgbClr val="00206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𝑩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AU" altLang="zh-CN" sz="28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AU" altLang="zh-CN" sz="2800" b="1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AU" altLang="zh-CN" sz="2800" b="1" i="1" dirty="0" smtClean="0">
                                    <a:solidFill>
                                      <a:srgbClr val="00206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𝑷</m:t>
                                </m:r>
                              </m:e>
                            </m:d>
                          </m:e>
                        </m:d>
                        <m:d>
                          <m:dPr>
                            <m:ctrlPr>
                              <a:rPr lang="en-AU" altLang="zh-CN" sz="28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AU" altLang="zh-CN" sz="2800" b="1" i="1" dirty="0" smtClean="0">
                                <a:solidFill>
                                  <a:srgbClr val="00206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𝝆</m:t>
                            </m:r>
                          </m:e>
                        </m:d>
                      </m:e>
                    </m:d>
                    <m:r>
                      <a:rPr lang="en-AU" altLang="zh-CN" sz="2800" b="1" i="1" dirty="0" smtClean="0">
                        <a:solidFill>
                          <a:srgbClr val="00206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+(</m:t>
                    </m:r>
                    <m:r>
                      <a:rPr lang="en-AU" altLang="zh-CN" sz="2800" b="1" i="1" dirty="0" smtClean="0">
                        <a:solidFill>
                          <a:srgbClr val="00206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𝒕𝒓</m:t>
                    </m:r>
                    <m:d>
                      <m:dPr>
                        <m:ctrlPr>
                          <a:rPr lang="en-AU" altLang="zh-CN" sz="2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altLang="zh-CN" sz="2800" b="1" i="1" dirty="0" smtClean="0">
                            <a:solidFill>
                              <a:srgbClr val="00206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𝝆</m:t>
                        </m:r>
                      </m:e>
                    </m:d>
                    <m:r>
                      <a:rPr lang="en-AU" altLang="zh-CN" sz="2800" b="1" i="1" dirty="0" smtClean="0">
                        <a:solidFill>
                          <a:srgbClr val="00206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AU" altLang="zh-CN" sz="2800" b="1" i="1" dirty="0" smtClean="0">
                        <a:solidFill>
                          <a:srgbClr val="00206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𝒕𝒓</m:t>
                    </m:r>
                    <m:r>
                      <a:rPr lang="en-AU" altLang="zh-CN" sz="2800" b="1" i="1" dirty="0" smtClean="0">
                        <a:solidFill>
                          <a:srgbClr val="00206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en-AU" altLang="zh-CN" sz="2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AU" altLang="zh-CN" sz="28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AU" altLang="zh-CN" sz="2800" b="1" i="1" dirty="0" smtClean="0">
                                <a:solidFill>
                                  <a:srgbClr val="00206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𝑷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lang="en-AU" altLang="zh-CN" sz="2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altLang="zh-CN" sz="2800" b="1" i="1" dirty="0" smtClean="0">
                            <a:solidFill>
                              <a:srgbClr val="00206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𝝆</m:t>
                        </m:r>
                      </m:e>
                    </m:d>
                    <m:r>
                      <a:rPr lang="en-AU" altLang="zh-CN" sz="2800" b="1" i="1" dirty="0" smtClean="0">
                        <a:solidFill>
                          <a:srgbClr val="00206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altLang="zh-CN" sz="2800" b="1" dirty="0">
                    <a:solidFill>
                      <a:srgbClr val="002060"/>
                    </a:solidFill>
                  </a:rPr>
                  <a:t> </a:t>
                </a:r>
              </a:p>
              <a:p>
                <a:endParaRPr lang="en-US" altLang="zh-CN" sz="2800" b="1" dirty="0">
                  <a:solidFill>
                    <a:srgbClr val="002060"/>
                  </a:solidFill>
                </a:endParaRPr>
              </a:p>
              <a:p>
                <a:r>
                  <a:rPr lang="zh-CN" altLang="en-US" sz="2800" b="1" dirty="0">
                    <a:solidFill>
                      <a:srgbClr val="002060"/>
                    </a:solidFill>
                    <a:latin typeface="STKaiti" charset="-122"/>
                    <a:ea typeface="STKaiti" charset="-122"/>
                    <a:cs typeface="STKaiti" charset="-122"/>
                  </a:rPr>
                  <a:t>完全正确</a:t>
                </a:r>
                <a14:m>
                  <m:oMath xmlns:m="http://schemas.openxmlformats.org/officeDocument/2006/math">
                    <m:r>
                      <a:rPr lang="en-AU" altLang="zh-CN" sz="2800" b="1" i="1" dirty="0">
                        <a:solidFill>
                          <a:srgbClr val="002060"/>
                        </a:solidFill>
                        <a:latin typeface="Cambria Math" charset="0"/>
                        <a:ea typeface="STKaiti" charset="-122"/>
                        <a:cs typeface="STKaiti" charset="-122"/>
                      </a:rPr>
                      <m:t>: </m:t>
                    </m:r>
                    <m:r>
                      <a:rPr lang="zh-CN" altLang="en-US" sz="2800" b="1" i="1" dirty="0">
                        <a:solidFill>
                          <a:srgbClr val="002060"/>
                        </a:solidFill>
                        <a:latin typeface="Cambria Math" charset="0"/>
                        <a:ea typeface="STKaiti" charset="-122"/>
                        <a:cs typeface="STKaiti" charset="-122"/>
                      </a:rPr>
                      <m:t>   </m:t>
                    </m:r>
                    <m:sSub>
                      <m:sSubPr>
                        <m:ctrlPr>
                          <a:rPr lang="en-US" altLang="zh-CN" sz="2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zh-CN" sz="2800" b="1" i="1" dirty="0">
                            <a:solidFill>
                              <a:srgbClr val="00206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⊨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b="1" i="1" dirty="0" smtClean="0">
                            <a:solidFill>
                              <a:srgbClr val="00206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to</m:t>
                        </m:r>
                        <m:r>
                          <a:rPr lang="en-US" altLang="zh-CN" sz="2800" b="1" i="1" dirty="0" smtClean="0">
                            <a:solidFill>
                              <a:srgbClr val="00206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800" b="1" i="1" dirty="0" smtClean="0">
                            <a:solidFill>
                              <a:srgbClr val="00206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t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altLang="zh-CN" sz="2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 dirty="0">
                            <a:solidFill>
                              <a:srgbClr val="002060"/>
                            </a:solidFill>
                            <a:latin typeface="Cambria Math" charset="0"/>
                          </a:rPr>
                          <m:t>𝑨</m:t>
                        </m:r>
                      </m:e>
                    </m:d>
                    <m:r>
                      <a:rPr lang="en-AU" altLang="zh-CN" sz="2800" b="1" i="1" dirty="0">
                        <a:solidFill>
                          <a:srgbClr val="002060"/>
                        </a:solidFill>
                        <a:latin typeface="Cambria Math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AU" altLang="zh-CN" sz="2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altLang="zh-CN" sz="2800" b="1" i="1" dirty="0">
                            <a:solidFill>
                              <a:srgbClr val="002060"/>
                            </a:solidFill>
                            <a:latin typeface="Cambria Math" charset="0"/>
                          </a:rPr>
                          <m:t>𝑩</m:t>
                        </m:r>
                      </m:e>
                    </m:d>
                    <m:r>
                      <a:rPr lang="zh-CN" altLang="en-US" sz="2800" b="1" i="1" dirty="0" smtClean="0">
                        <a:solidFill>
                          <a:srgbClr val="002060"/>
                        </a:solidFill>
                        <a:latin typeface="Cambria Math" charset="0"/>
                      </a:rPr>
                      <m:t> </m:t>
                    </m:r>
                    <m:r>
                      <a:rPr lang="en-AU" altLang="zh-CN" sz="2800" b="1" i="1" dirty="0">
                        <a:solidFill>
                          <a:srgbClr val="00206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⟺∀</m:t>
                    </m:r>
                    <m:r>
                      <a:rPr lang="en-AU" altLang="zh-CN" sz="2800" b="1" i="1" dirty="0">
                        <a:solidFill>
                          <a:srgbClr val="00206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𝝆</m:t>
                    </m:r>
                    <m:r>
                      <a:rPr lang="en-AU" altLang="zh-CN" sz="2800" b="1" i="1" dirty="0">
                        <a:solidFill>
                          <a:srgbClr val="00206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  <m:r>
                      <a:rPr lang="en-AU" altLang="zh-CN" sz="2800" b="1" i="1" dirty="0">
                        <a:solidFill>
                          <a:srgbClr val="00206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𝒕𝒓</m:t>
                    </m:r>
                    <m:d>
                      <m:dPr>
                        <m:ctrlPr>
                          <a:rPr lang="en-AU" altLang="zh-CN" sz="2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altLang="zh-CN" sz="2800" b="1" i="1" dirty="0">
                            <a:solidFill>
                              <a:srgbClr val="00206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𝑨</m:t>
                        </m:r>
                        <m:r>
                          <a:rPr lang="en-AU" altLang="zh-CN" sz="2800" b="1" i="1" dirty="0">
                            <a:solidFill>
                              <a:srgbClr val="00206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𝝆</m:t>
                        </m:r>
                      </m:e>
                    </m:d>
                    <m:r>
                      <a:rPr lang="en-AU" altLang="zh-CN" sz="2800" b="1" i="1" dirty="0">
                        <a:solidFill>
                          <a:srgbClr val="00206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AU" altLang="zh-CN" sz="2800" b="1" i="1" dirty="0">
                        <a:solidFill>
                          <a:srgbClr val="00206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𝒕𝒓</m:t>
                    </m:r>
                    <m:d>
                      <m:dPr>
                        <m:ctrlPr>
                          <a:rPr lang="en-AU" altLang="zh-CN" sz="2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altLang="zh-CN" sz="2800" b="1" i="1" dirty="0">
                            <a:solidFill>
                              <a:srgbClr val="00206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𝑩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AU" altLang="zh-CN" sz="2800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AU" altLang="zh-CN" sz="2800" b="1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AU" altLang="zh-CN" sz="2800" b="1" i="1" dirty="0">
                                    <a:solidFill>
                                      <a:srgbClr val="00206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𝑷</m:t>
                                </m:r>
                              </m:e>
                            </m:d>
                          </m:e>
                        </m:d>
                        <m:d>
                          <m:dPr>
                            <m:ctrlPr>
                              <a:rPr lang="en-AU" altLang="zh-CN" sz="2800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AU" altLang="zh-CN" sz="2800" b="1" i="1" dirty="0">
                                <a:solidFill>
                                  <a:srgbClr val="00206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𝝆</m:t>
                            </m:r>
                          </m:e>
                        </m:d>
                      </m:e>
                    </m:d>
                  </m:oMath>
                </a14:m>
                <a:endParaRPr lang="en-US" altLang="zh-CN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28" t="-4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433" y="784643"/>
            <a:ext cx="8229600" cy="1252728"/>
          </a:xfrm>
        </p:spPr>
        <p:txBody>
          <a:bodyPr/>
          <a:lstStyle/>
          <a:p>
            <a:r>
              <a:rPr lang="zh-CN" altLang="en-US" dirty="0"/>
              <a:t>五</a:t>
            </a:r>
            <a:r>
              <a:rPr lang="en-AU" altLang="zh-CN" dirty="0"/>
              <a:t>. </a:t>
            </a:r>
            <a:r>
              <a:rPr lang="zh-CN" altLang="en-US" dirty="0"/>
              <a:t>量子程序设计理论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7129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mr-IN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{"/>
                            <m:endChr m:val="}"/>
                            <m:ctrlPr>
                              <a:rPr lang="en-AU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800" b="1" i="1">
                                <a:latin typeface="Cambria Math" charset="0"/>
                              </a:rPr>
                              <m:t>𝑨</m:t>
                            </m:r>
                          </m:e>
                        </m:d>
                        <m:r>
                          <a:rPr lang="en-AU" sz="28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AU" sz="2800" b="1" i="1">
                            <a:latin typeface="Cambria Math" charset="0"/>
                          </a:rPr>
                          <m:t>𝑷</m:t>
                        </m:r>
                        <m:r>
                          <a:rPr lang="en-AU" sz="2800" b="1" i="1">
                            <a:latin typeface="Cambria Math" charset="0"/>
                          </a:rPr>
                          <m:t> {</m:t>
                        </m:r>
                        <m:sSubSup>
                          <m:sSub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800" b="1" i="1">
                                <a:latin typeface="Cambria Math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altLang="zh-CN" sz="2800" b="1" i="1" smtClean="0">
                                <a:latin typeface="Cambria Math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zh-CN" sz="2800" b="1" i="1" smtClean="0">
                                <a:latin typeface="Cambria Math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zh-CN" sz="2800" b="1" i="1" smtClean="0">
                            <a:latin typeface="Cambria Math" charset="0"/>
                          </a:rPr>
                          <m:t>𝑩</m:t>
                        </m:r>
                        <m:r>
                          <a:rPr lang="zh-CN" altLang="en-US" sz="2800" b="1" i="1" smtClean="0">
                            <a:latin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 b="1" i="1">
                                <a:latin typeface="Cambria Math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altLang="zh-CN" sz="2800" b="1" i="1" smtClean="0">
                                <a:latin typeface="Cambria Math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altLang="zh-CN" sz="2800" b="1" i="1" smtClean="0">
                            <a:latin typeface="Cambria Math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800" b="1" i="1">
                                <a:latin typeface="Cambria Math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altLang="zh-CN" sz="2800" b="1" i="1" smtClean="0">
                                <a:latin typeface="Cambria Math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sz="2800" b="1" i="1" smtClean="0">
                                <a:latin typeface="Cambria Math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zh-CN" sz="2800" b="1" i="1" smtClean="0">
                            <a:latin typeface="Cambria Math" charset="0"/>
                          </a:rPr>
                          <m:t>𝑨</m:t>
                        </m:r>
                        <m:r>
                          <a:rPr lang="zh-CN" altLang="en-US" sz="2800" b="1" i="1" smtClean="0">
                            <a:latin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 b="1" i="1">
                                <a:latin typeface="Cambria Math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altLang="zh-CN" sz="2800" b="1" i="1" smtClean="0">
                                <a:latin typeface="Cambria Math" charset="0"/>
                              </a:rPr>
                              <m:t>𝟏</m:t>
                            </m:r>
                          </m:sub>
                        </m:sSub>
                        <m:r>
                          <a:rPr lang="en-AU" sz="2800" b="1" i="1">
                            <a:latin typeface="Cambria Math" charset="0"/>
                          </a:rPr>
                          <m:t>}</m:t>
                        </m:r>
                      </m:num>
                      <m:den>
                        <m:d>
                          <m:dPr>
                            <m:begChr m:val="{"/>
                            <m:endChr m:val="}"/>
                            <m:ctrlPr>
                              <a:rPr lang="en-AU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 b="1" i="1">
                                    <a:latin typeface="Cambria Math" charset="0"/>
                                  </a:rPr>
                                  <m:t>M</m:t>
                                </m:r>
                              </m:e>
                              <m:sub>
                                <m:r>
                                  <a:rPr lang="en-US" altLang="zh-CN" sz="2800" b="1" i="1">
                                    <a:latin typeface="Cambria Math" charset="0"/>
                                  </a:rPr>
                                  <m:t>𝟎</m:t>
                                </m:r>
                              </m:sub>
                              <m:sup>
                                <m:r>
                                  <a:rPr lang="en-US" altLang="zh-CN" sz="2800" b="1" i="1">
                                    <a:latin typeface="Cambria Math" charset="0"/>
                                  </a:rPr>
                                  <m:t>+</m:t>
                                </m:r>
                              </m:sup>
                            </m:sSubSup>
                            <m:r>
                              <a:rPr lang="en-US" altLang="zh-CN" sz="2800" b="1" i="1">
                                <a:latin typeface="Cambria Math" charset="0"/>
                              </a:rPr>
                              <m:t>𝑩</m:t>
                            </m:r>
                            <m:r>
                              <a:rPr lang="zh-CN" altLang="en-US" sz="2800" b="1" i="1">
                                <a:latin typeface="Cambria Math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 b="1" i="1">
                                    <a:latin typeface="Cambria Math" charset="0"/>
                                  </a:rPr>
                                  <m:t>M</m:t>
                                </m:r>
                              </m:e>
                              <m:sub>
                                <m:r>
                                  <a:rPr lang="en-US" altLang="zh-CN" sz="2800" b="1" i="1">
                                    <a:latin typeface="Cambria Math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altLang="zh-CN" sz="2800" b="1" i="1">
                                <a:latin typeface="Cambria Math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zh-CN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 b="1" i="1">
                                    <a:latin typeface="Cambria Math" charset="0"/>
                                  </a:rPr>
                                  <m:t>M</m:t>
                                </m:r>
                              </m:e>
                              <m:sub>
                                <m:r>
                                  <a:rPr lang="en-US" altLang="zh-CN" sz="2800" b="1" i="1">
                                    <a:latin typeface="Cambria Math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altLang="zh-CN" sz="2800" b="1" i="1">
                                    <a:latin typeface="Cambria Math" charset="0"/>
                                  </a:rPr>
                                  <m:t>+</m:t>
                                </m:r>
                              </m:sup>
                            </m:sSubSup>
                            <m:r>
                              <a:rPr lang="en-US" altLang="zh-CN" sz="2800" b="1" i="1">
                                <a:latin typeface="Cambria Math" charset="0"/>
                              </a:rPr>
                              <m:t>𝑨</m:t>
                            </m:r>
                            <m:r>
                              <a:rPr lang="zh-CN" altLang="en-US" sz="2800" b="1" i="1">
                                <a:latin typeface="Cambria Math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 b="1" i="1">
                                    <a:latin typeface="Cambria Math" charset="0"/>
                                  </a:rPr>
                                  <m:t>M</m:t>
                                </m:r>
                              </m:e>
                              <m:sub>
                                <m:r>
                                  <a:rPr lang="en-US" altLang="zh-CN" sz="2800" b="1" i="1">
                                    <a:latin typeface="Cambria Math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a:rPr lang="en-AU" sz="2800" b="1" i="1">
                            <a:latin typeface="Cambria Math" charset="0"/>
                          </a:rPr>
                          <m:t>𝒘𝒉𝒊𝒍𝒆</m:t>
                        </m:r>
                        <m:r>
                          <a:rPr lang="en-AU" sz="2800" b="1" i="1" smtClean="0">
                            <a:latin typeface="Cambria Math" charset="0"/>
                          </a:rPr>
                          <m:t>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AU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AU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AU" sz="2800" b="1" i="1" smtClean="0">
                                    <a:latin typeface="Cambria Math" charset="0"/>
                                  </a:rPr>
                                  <m:t>𝒒</m:t>
                                </m:r>
                              </m:e>
                            </m:acc>
                          </m:e>
                        </m:d>
                        <m:r>
                          <a:rPr lang="en-AU" sz="2800" b="1" i="1" smtClean="0">
                            <a:latin typeface="Cambria Math" charset="0"/>
                          </a:rPr>
                          <m:t>=</m:t>
                        </m:r>
                        <m:r>
                          <a:rPr lang="en-AU" sz="2800" b="1" i="1" smtClean="0">
                            <a:latin typeface="Cambria Math" charset="0"/>
                          </a:rPr>
                          <m:t>𝟏</m:t>
                        </m:r>
                        <m:r>
                          <a:rPr lang="en-AU" sz="2800" b="1" i="1">
                            <a:latin typeface="Cambria Math" charset="0"/>
                          </a:rPr>
                          <m:t> </m:t>
                        </m:r>
                        <m:r>
                          <a:rPr lang="en-AU" sz="2800" b="1" i="1">
                            <a:latin typeface="Cambria Math" charset="0"/>
                          </a:rPr>
                          <m:t>𝒅𝒐</m:t>
                        </m:r>
                        <m:r>
                          <a:rPr lang="en-AU" sz="2800" b="1" i="1">
                            <a:latin typeface="Cambria Math" charset="0"/>
                          </a:rPr>
                          <m:t> </m:t>
                        </m:r>
                        <m:r>
                          <a:rPr lang="en-AU" sz="2800" b="1" i="1">
                            <a:latin typeface="Cambria Math" charset="0"/>
                          </a:rPr>
                          <m:t>𝑷</m:t>
                        </m:r>
                        <m:r>
                          <a:rPr lang="en-AU" sz="2800" b="1" i="1">
                            <a:latin typeface="Cambria Math" charset="0"/>
                          </a:rPr>
                          <m:t> </m:t>
                        </m:r>
                        <m:r>
                          <a:rPr lang="en-AU" sz="2800" b="1" i="1">
                            <a:latin typeface="Cambria Math" charset="0"/>
                          </a:rPr>
                          <m:t>𝒐𝒅</m:t>
                        </m:r>
                        <m:r>
                          <a:rPr lang="en-AU" sz="2800" b="1" i="1">
                            <a:latin typeface="Cambria Math" charset="0"/>
                          </a:rPr>
                          <m:t>  {</m:t>
                        </m:r>
                        <m:r>
                          <a:rPr lang="en-AU" sz="2800" b="1" i="1" smtClean="0">
                            <a:latin typeface="Cambria Math" charset="0"/>
                          </a:rPr>
                          <m:t>𝑩</m:t>
                        </m:r>
                        <m:r>
                          <a:rPr lang="en-AU" sz="28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den>
                    </m:f>
                  </m:oMath>
                </a14:m>
                <a:endParaRPr lang="en-US" sz="2800" b="1" dirty="0"/>
              </a:p>
              <a:p>
                <a:endParaRPr lang="en-US" sz="2800" b="1" dirty="0"/>
              </a:p>
              <a:p>
                <a:r>
                  <a:rPr lang="zh-CN" altLang="en-US" sz="2800" b="1" dirty="0">
                    <a:solidFill>
                      <a:srgbClr val="C00000"/>
                    </a:solidFill>
                  </a:rPr>
                  <a:t>证明了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(</a:t>
                </a:r>
                <a:r>
                  <a:rPr lang="zh-CN" altLang="en-US" sz="2800" b="1" dirty="0">
                    <a:solidFill>
                      <a:srgbClr val="C00000"/>
                    </a:solidFill>
                  </a:rPr>
                  <a:t>相对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)</a:t>
                </a:r>
                <a:r>
                  <a:rPr lang="zh-CN" altLang="en-US" sz="2800" b="1" dirty="0">
                    <a:solidFill>
                      <a:srgbClr val="C00000"/>
                    </a:solidFill>
                  </a:rPr>
                  <a:t>完备性定理</a:t>
                </a:r>
                <a:endParaRPr lang="en-US" altLang="zh-CN" sz="2800" b="1" dirty="0">
                  <a:solidFill>
                    <a:srgbClr val="C00000"/>
                  </a:solidFill>
                </a:endParaRPr>
              </a:p>
              <a:p>
                <a:endParaRPr lang="en-US" altLang="zh-CN" sz="2800" dirty="0"/>
              </a:p>
              <a:p>
                <a:r>
                  <a:rPr lang="en-US" altLang="zh-CN" sz="2800" dirty="0"/>
                  <a:t>M. S. Ying, </a:t>
                </a:r>
                <a:r>
                  <a:rPr lang="en-AU" altLang="zh-CN" sz="2800" dirty="0"/>
                  <a:t>Floyd-Hoare logic for quantum programs, </a:t>
                </a:r>
                <a:r>
                  <a:rPr lang="en-AU" altLang="zh-CN" sz="2800" i="1" dirty="0">
                    <a:solidFill>
                      <a:srgbClr val="00206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TOPLAS’11</a:t>
                </a:r>
                <a:endParaRPr lang="en-US" altLang="zh-CN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28" b="-1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433" y="699835"/>
            <a:ext cx="8229600" cy="1252728"/>
          </a:xfrm>
        </p:spPr>
        <p:txBody>
          <a:bodyPr/>
          <a:lstStyle/>
          <a:p>
            <a:r>
              <a:rPr lang="zh-CN" altLang="en-US" dirty="0"/>
              <a:t>五</a:t>
            </a:r>
            <a:r>
              <a:rPr lang="en-AU" altLang="zh-CN" dirty="0"/>
              <a:t>. </a:t>
            </a:r>
            <a:r>
              <a:rPr lang="zh-CN" altLang="en-US" dirty="0"/>
              <a:t>量子程序设计理论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5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</a:rPr>
              <a:t>实现量子程序验证工具：</a:t>
            </a:r>
            <a:endParaRPr lang="en-AU" altLang="zh-CN" sz="2800" b="1" dirty="0">
              <a:solidFill>
                <a:srgbClr val="C00000"/>
              </a:solidFill>
            </a:endParaRPr>
          </a:p>
          <a:p>
            <a:endParaRPr lang="en-US" altLang="zh-CN" sz="2800" dirty="0"/>
          </a:p>
          <a:p>
            <a:r>
              <a:rPr lang="zh-CN" altLang="en-US" sz="2800" b="1" dirty="0">
                <a:solidFill>
                  <a:srgbClr val="002060"/>
                </a:solidFill>
              </a:rPr>
              <a:t>量子</a:t>
            </a:r>
            <a:r>
              <a:rPr lang="en-AU" altLang="zh-CN" sz="2800" b="1" dirty="0">
                <a:solidFill>
                  <a:srgbClr val="002060"/>
                </a:solidFill>
              </a:rPr>
              <a:t>Floyd-Hoare</a:t>
            </a:r>
            <a:r>
              <a:rPr lang="zh-CN" altLang="en-US" sz="2800" b="1" dirty="0">
                <a:solidFill>
                  <a:srgbClr val="002060"/>
                </a:solidFill>
              </a:rPr>
              <a:t>型逻辑的定理证明器</a:t>
            </a:r>
            <a:endParaRPr lang="en-AU" altLang="zh-CN" sz="2800" b="1" dirty="0">
              <a:solidFill>
                <a:srgbClr val="002060"/>
              </a:solidFill>
            </a:endParaRPr>
          </a:p>
          <a:p>
            <a:endParaRPr lang="en-AU" sz="2800" dirty="0"/>
          </a:p>
          <a:p>
            <a:r>
              <a:rPr lang="en-AU" sz="2800" dirty="0"/>
              <a:t>T. Liu, Y. J. Li, S. L. Wang et al., A theorem prover for quantum Hoare logic and its applications, </a:t>
            </a:r>
            <a:r>
              <a:rPr lang="en-AU" sz="2800" i="1" dirty="0"/>
              <a:t>arXiv</a:t>
            </a:r>
            <a:r>
              <a:rPr lang="en-AU" sz="2800" dirty="0"/>
              <a:t>:1601.03835.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433" y="646672"/>
            <a:ext cx="8229600" cy="1252728"/>
          </a:xfrm>
        </p:spPr>
        <p:txBody>
          <a:bodyPr/>
          <a:lstStyle/>
          <a:p>
            <a:r>
              <a:rPr lang="zh-CN" altLang="en-US" dirty="0"/>
              <a:t>五</a:t>
            </a:r>
            <a:r>
              <a:rPr lang="en-AU" altLang="zh-CN" dirty="0"/>
              <a:t>. </a:t>
            </a:r>
            <a:r>
              <a:rPr lang="zh-CN" altLang="en-US" dirty="0"/>
              <a:t>量子程序设计理论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5775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sz="2800" b="1" dirty="0">
                <a:solidFill>
                  <a:srgbClr val="C00000"/>
                </a:solidFill>
              </a:rPr>
              <a:t>不变量生成 ：</a:t>
            </a:r>
            <a:endParaRPr lang="en-US" altLang="zh-CN" sz="2800" b="1" dirty="0">
              <a:solidFill>
                <a:srgbClr val="C00000"/>
              </a:solidFill>
            </a:endParaRPr>
          </a:p>
          <a:p>
            <a:r>
              <a:rPr lang="en-US" sz="2800" dirty="0"/>
              <a:t>M. S. Ying, S. G. Ying and X. D. Wu, Invariants of quantum programs: characterizations and generation, </a:t>
            </a:r>
            <a:r>
              <a:rPr lang="en-US" sz="2800" i="1" dirty="0"/>
              <a:t>POPL’17 </a:t>
            </a:r>
          </a:p>
          <a:p>
            <a:r>
              <a:rPr lang="zh-CN" altLang="en-US" sz="2800" b="1" dirty="0">
                <a:solidFill>
                  <a:srgbClr val="C00000"/>
                </a:solidFill>
              </a:rPr>
              <a:t>终止性分析： </a:t>
            </a:r>
            <a:endParaRPr lang="en-US" sz="2800" i="1" dirty="0"/>
          </a:p>
          <a:p>
            <a:r>
              <a:rPr lang="en-US" sz="2800" dirty="0"/>
              <a:t>Y. J. Li and M. S. Ying, Algorithmic analysis of termination problems for quantum programs, </a:t>
            </a:r>
            <a:r>
              <a:rPr lang="en-US" sz="2800" i="1" dirty="0"/>
              <a:t>POPL’18</a:t>
            </a:r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5172" y="893499"/>
            <a:ext cx="8229600" cy="1252728"/>
          </a:xfrm>
        </p:spPr>
        <p:txBody>
          <a:bodyPr/>
          <a:lstStyle/>
          <a:p>
            <a:r>
              <a:rPr lang="zh-CN" altLang="en-US" dirty="0"/>
              <a:t>五</a:t>
            </a:r>
            <a:r>
              <a:rPr lang="en-AU" altLang="zh-CN" dirty="0"/>
              <a:t>. </a:t>
            </a:r>
            <a:r>
              <a:rPr lang="zh-CN" altLang="en-US" dirty="0"/>
              <a:t>量子程序设计理论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4063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6690" y="2414210"/>
            <a:ext cx="7408333" cy="3450696"/>
          </a:xfrm>
        </p:spPr>
        <p:txBody>
          <a:bodyPr>
            <a:normAutofit lnSpcReduction="10000"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最近的研究</a:t>
            </a:r>
            <a:r>
              <a:rPr lang="zh-CN" altLang="en-US" dirty="0"/>
              <a:t>： 小型量子计算机实用化有困难。但多台这样的量子计算机并行或分布式系统有望解决实际问题 </a:t>
            </a:r>
            <a:endParaRPr lang="en-US" altLang="zh-CN" dirty="0"/>
          </a:p>
          <a:p>
            <a:r>
              <a:rPr lang="zh-CN" altLang="en-US" dirty="0"/>
              <a:t>支持</a:t>
            </a:r>
            <a:r>
              <a:rPr lang="zh-CN" altLang="en-US" u="sng" dirty="0">
                <a:solidFill>
                  <a:srgbClr val="7030A0"/>
                </a:solidFill>
              </a:rPr>
              <a:t>并行与分布式程序设计</a:t>
            </a:r>
            <a:r>
              <a:rPr lang="zh-CN" altLang="en-US" dirty="0"/>
              <a:t>的量子程序设计语言、 语义模型与验证技术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u="sng" dirty="0">
                <a:solidFill>
                  <a:srgbClr val="7030A0"/>
                </a:solidFill>
              </a:rPr>
              <a:t>初步研究</a:t>
            </a:r>
            <a:r>
              <a:rPr lang="zh-CN" altLang="en-US" dirty="0"/>
              <a:t>：量子纠缠</a:t>
            </a:r>
            <a:r>
              <a:rPr lang="en-US" altLang="zh-CN" dirty="0"/>
              <a:t> </a:t>
            </a:r>
            <a:r>
              <a:rPr lang="en-AU" altLang="zh-CN" dirty="0"/>
              <a:t>=&gt; </a:t>
            </a:r>
            <a:r>
              <a:rPr lang="en-AU" altLang="zh-CN" dirty="0" err="1"/>
              <a:t>Owick</a:t>
            </a:r>
            <a:r>
              <a:rPr lang="en-AU" altLang="zh-CN" dirty="0"/>
              <a:t>/</a:t>
            </a:r>
            <a:r>
              <a:rPr lang="en-AU" altLang="zh-CN" dirty="0" err="1"/>
              <a:t>Gries</a:t>
            </a:r>
            <a:r>
              <a:rPr lang="en-AU" altLang="zh-CN" dirty="0"/>
              <a:t> + </a:t>
            </a:r>
            <a:r>
              <a:rPr lang="en-AU" altLang="zh-CN" dirty="0" err="1"/>
              <a:t>Lamport</a:t>
            </a:r>
            <a:r>
              <a:rPr lang="zh-CN" altLang="en-US" dirty="0"/>
              <a:t>方法        失效</a:t>
            </a:r>
            <a:r>
              <a:rPr lang="en-AU" altLang="zh-CN" dirty="0"/>
              <a:t>!</a:t>
            </a:r>
          </a:p>
          <a:p>
            <a:r>
              <a:rPr lang="en-AU" altLang="zh-CN" dirty="0"/>
              <a:t>M. S. Ying, Reasoning about parallel quantum programs (draft)</a:t>
            </a:r>
            <a:endParaRPr lang="zh-CN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6057" y="828186"/>
            <a:ext cx="8229600" cy="1252728"/>
          </a:xfrm>
        </p:spPr>
        <p:txBody>
          <a:bodyPr/>
          <a:lstStyle/>
          <a:p>
            <a:r>
              <a:rPr lang="zh-CN" altLang="en-US" dirty="0"/>
              <a:t>五</a:t>
            </a:r>
            <a:r>
              <a:rPr lang="en-AU" altLang="zh-CN" dirty="0"/>
              <a:t>. </a:t>
            </a:r>
            <a:r>
              <a:rPr lang="zh-CN" altLang="en-US" dirty="0"/>
              <a:t>量子程序设计理论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537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6" y="2135222"/>
            <a:ext cx="7408333" cy="3450696"/>
          </a:xfrm>
        </p:spPr>
        <p:txBody>
          <a:bodyPr>
            <a:noAutofit/>
          </a:bodyPr>
          <a:lstStyle/>
          <a:p>
            <a:r>
              <a:rPr lang="zh-CN" altLang="en-US" sz="2800" dirty="0">
                <a:solidFill>
                  <a:srgbClr val="002060"/>
                </a:solidFill>
              </a:rPr>
              <a:t>量子计算是计算机科学与技术这棵大树从根上到叶子的一场革命</a:t>
            </a:r>
            <a:endParaRPr lang="en-US" altLang="zh-CN" sz="2800" b="1" dirty="0">
              <a:solidFill>
                <a:srgbClr val="002060"/>
              </a:solidFill>
            </a:endParaRPr>
          </a:p>
          <a:p>
            <a:r>
              <a:rPr lang="zh-CN" altLang="en-US" sz="2800" dirty="0">
                <a:solidFill>
                  <a:srgbClr val="002060"/>
                </a:solidFill>
              </a:rPr>
              <a:t>也是目前能够预见到的唯一的从根上到叶子的革命</a:t>
            </a:r>
            <a:endParaRPr lang="en-US" altLang="zh-CN" sz="2800" dirty="0">
              <a:solidFill>
                <a:srgbClr val="002060"/>
              </a:solidFill>
            </a:endParaRPr>
          </a:p>
          <a:p>
            <a:r>
              <a:rPr lang="zh-CN" altLang="en-US" sz="2800" dirty="0">
                <a:solidFill>
                  <a:srgbClr val="002060"/>
                </a:solidFill>
              </a:rPr>
              <a:t>我们应该清醒地看到：虽然现在到处都在谈论量子计算，但</a:t>
            </a:r>
            <a:r>
              <a:rPr lang="zh-CN" altLang="en-US" sz="2800" dirty="0">
                <a:solidFill>
                  <a:srgbClr val="C00000"/>
                </a:solidFill>
              </a:rPr>
              <a:t>离实际的应用还比较远</a:t>
            </a:r>
            <a:endParaRPr lang="en-US" altLang="zh-CN" sz="2800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433" y="773757"/>
            <a:ext cx="8229600" cy="1252728"/>
          </a:xfrm>
        </p:spPr>
        <p:txBody>
          <a:bodyPr/>
          <a:lstStyle/>
          <a:p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六</a:t>
            </a:r>
            <a:r>
              <a:rPr lang="en-AU" altLang="zh-CN" b="1" dirty="0">
                <a:latin typeface="STKaiti" charset="-122"/>
                <a:ea typeface="STKaiti" charset="-122"/>
                <a:cs typeface="STKaiti" charset="-122"/>
              </a:rPr>
              <a:t>.</a:t>
            </a:r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 结论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780608" y="39585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6747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6" y="2403325"/>
            <a:ext cx="7408333" cy="3450696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solidFill>
                  <a:srgbClr val="002060"/>
                </a:solidFill>
              </a:rPr>
              <a:t>正因为量子计算是从根上到叶子的整体革命，只有</a:t>
            </a:r>
            <a:r>
              <a:rPr lang="zh-CN" altLang="en-US" sz="2800" dirty="0">
                <a:solidFill>
                  <a:srgbClr val="C00000"/>
                </a:solidFill>
              </a:rPr>
              <a:t>长期坚持</a:t>
            </a:r>
            <a:r>
              <a:rPr lang="zh-CN" altLang="en-US" sz="2800" dirty="0">
                <a:solidFill>
                  <a:srgbClr val="002060"/>
                </a:solidFill>
              </a:rPr>
              <a:t>才能在这场极为激烈的竞争中（部分）获胜</a:t>
            </a:r>
            <a:endParaRPr lang="en-US" altLang="zh-CN" sz="2800" dirty="0">
              <a:solidFill>
                <a:srgbClr val="002060"/>
              </a:solidFill>
            </a:endParaRPr>
          </a:p>
          <a:p>
            <a:r>
              <a:rPr lang="en-US" sz="2800" b="1" i="1" dirty="0">
                <a:solidFill>
                  <a:srgbClr val="C00000"/>
                </a:solidFill>
              </a:rPr>
              <a:t>It’s a wonderful problem, because it doesn’t look so easy </a:t>
            </a:r>
            <a:r>
              <a:rPr lang="en-US" altLang="zh-CN" sz="2800" dirty="0"/>
              <a:t>----</a:t>
            </a:r>
            <a:r>
              <a:rPr lang="zh-CN" altLang="en-US" sz="2800" dirty="0"/>
              <a:t> </a:t>
            </a:r>
            <a:r>
              <a:rPr lang="en-US" sz="2800" i="1" dirty="0"/>
              <a:t>Richard Feynman</a:t>
            </a:r>
            <a:r>
              <a:rPr lang="en-US" sz="2800" dirty="0"/>
              <a:t> (said of quantum computing, 1982)</a:t>
            </a:r>
          </a:p>
          <a:p>
            <a:endParaRPr lang="en-US" altLang="zh-CN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433" y="773757"/>
            <a:ext cx="8229600" cy="1252728"/>
          </a:xfrm>
        </p:spPr>
        <p:txBody>
          <a:bodyPr/>
          <a:lstStyle/>
          <a:p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六</a:t>
            </a:r>
            <a:r>
              <a:rPr lang="en-AU" altLang="zh-CN" b="1" dirty="0">
                <a:latin typeface="STKaiti" charset="-122"/>
                <a:ea typeface="STKaiti" charset="-122"/>
                <a:cs typeface="STKaiti" charset="-122"/>
              </a:rPr>
              <a:t>.</a:t>
            </a:r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 结论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73446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6" y="2218267"/>
            <a:ext cx="7408333" cy="3450696"/>
          </a:xfrm>
        </p:spPr>
        <p:txBody>
          <a:bodyPr>
            <a:normAutofit/>
          </a:bodyPr>
          <a:lstStyle/>
          <a:p>
            <a:endParaRPr lang="en-US" altLang="zh-CN" sz="3600" b="1" dirty="0"/>
          </a:p>
          <a:p>
            <a:r>
              <a:rPr lang="zh-CN" altLang="en-US" sz="3600" b="1" dirty="0"/>
              <a:t>衷心祝愿</a:t>
            </a:r>
            <a:r>
              <a:rPr lang="zh-CN" altLang="en-US" sz="3600" dirty="0"/>
              <a:t>：</a:t>
            </a:r>
            <a:endParaRPr lang="en-US" altLang="zh-CN" sz="3600" dirty="0"/>
          </a:p>
          <a:p>
            <a:r>
              <a:rPr lang="zh-CN" altLang="en-US" sz="3600" b="1" dirty="0">
                <a:solidFill>
                  <a:srgbClr val="002060"/>
                </a:solidFill>
              </a:rPr>
              <a:t>量子计算时代，清华</a:t>
            </a:r>
            <a:r>
              <a:rPr lang="zh-CN" altLang="en-US" sz="3600" b="1" dirty="0">
                <a:solidFill>
                  <a:srgbClr val="C00000"/>
                </a:solidFill>
              </a:rPr>
              <a:t>（学术思想）</a:t>
            </a:r>
            <a:r>
              <a:rPr lang="zh-CN" altLang="en-US" sz="3600" b="1" dirty="0">
                <a:solidFill>
                  <a:srgbClr val="002060"/>
                </a:solidFill>
              </a:rPr>
              <a:t>引领世界！ </a:t>
            </a:r>
            <a:endParaRPr lang="en-US" altLang="zh-CN" sz="3600" dirty="0">
              <a:solidFill>
                <a:srgbClr val="002060"/>
              </a:solidFill>
              <a:latin typeface="华文楷体"/>
              <a:cs typeface="华文楷体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433" y="68211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庆祝清华大学计算机系建系</a:t>
            </a:r>
            <a:r>
              <a:rPr lang="en-US" altLang="zh-CN" dirty="0"/>
              <a:t>60</a:t>
            </a:r>
            <a:r>
              <a:rPr lang="zh-CN" altLang="en-US" dirty="0"/>
              <a:t>周年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322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8057" y="2524996"/>
            <a:ext cx="7408333" cy="3450696"/>
          </a:xfrm>
        </p:spPr>
        <p:txBody>
          <a:bodyPr>
            <a:normAutofit lnSpcReduction="10000"/>
          </a:bodyPr>
          <a:lstStyle/>
          <a:p>
            <a:r>
              <a:rPr lang="zh-CN" altLang="en-US" sz="2800" b="1" dirty="0">
                <a:solidFill>
                  <a:srgbClr val="C00000"/>
                </a:solidFill>
              </a:rPr>
              <a:t>人工智能</a:t>
            </a:r>
            <a:r>
              <a:rPr lang="zh-CN" altLang="en-US" sz="2800" b="1" dirty="0">
                <a:solidFill>
                  <a:srgbClr val="0070C0"/>
                </a:solidFill>
              </a:rPr>
              <a:t>的巨大成功</a:t>
            </a:r>
            <a:r>
              <a:rPr lang="zh-CN" altLang="en-US" sz="2800" dirty="0">
                <a:solidFill>
                  <a:srgbClr val="0070C0"/>
                </a:solidFill>
              </a:rPr>
              <a:t>：</a:t>
            </a:r>
            <a:r>
              <a:rPr lang="zh-CN" altLang="en-US" sz="2800" u="sng" dirty="0">
                <a:solidFill>
                  <a:srgbClr val="7030A0"/>
                </a:solidFill>
              </a:rPr>
              <a:t>叶子上</a:t>
            </a:r>
            <a:r>
              <a:rPr lang="zh-CN" altLang="en-US" sz="2800" dirty="0">
                <a:solidFill>
                  <a:srgbClr val="7030A0"/>
                </a:solidFill>
              </a:rPr>
              <a:t>的创新</a:t>
            </a:r>
            <a:endParaRPr lang="en-US" altLang="zh-CN" sz="2800" dirty="0"/>
          </a:p>
          <a:p>
            <a:r>
              <a:rPr lang="en-US" altLang="zh-CN" sz="2800" dirty="0"/>
              <a:t>AI is a programed ability to process information </a:t>
            </a:r>
          </a:p>
          <a:p>
            <a:r>
              <a:rPr lang="en-US" altLang="zh-CN" sz="2800" dirty="0">
                <a:solidFill>
                  <a:srgbClr val="00B050"/>
                </a:solidFill>
              </a:rPr>
              <a:t>Perceiving, learning, abstracting, reasoning, </a:t>
            </a:r>
            <a:r>
              <a:rPr lang="mr-IN" altLang="zh-CN" sz="2800" dirty="0">
                <a:solidFill>
                  <a:srgbClr val="00B050"/>
                </a:solidFill>
              </a:rPr>
              <a:t>…</a:t>
            </a:r>
            <a:endParaRPr lang="en-AU" altLang="zh-CN" sz="2800" dirty="0">
              <a:solidFill>
                <a:srgbClr val="00B050"/>
              </a:solidFill>
            </a:endParaRPr>
          </a:p>
          <a:p>
            <a:r>
              <a:rPr lang="en-AU" altLang="zh-CN" sz="2800" b="1" dirty="0">
                <a:solidFill>
                  <a:srgbClr val="C00000"/>
                </a:solidFill>
              </a:rPr>
              <a:t>3 waves of AI:</a:t>
            </a:r>
            <a:r>
              <a:rPr lang="en-AU" altLang="zh-CN" sz="2800" dirty="0"/>
              <a:t> Handcrafted knowledge; </a:t>
            </a:r>
            <a:r>
              <a:rPr lang="en-AU" altLang="zh-CN" sz="2800" i="1" dirty="0">
                <a:solidFill>
                  <a:srgbClr val="7030A0"/>
                </a:solidFill>
              </a:rPr>
              <a:t>statistical learning</a:t>
            </a:r>
            <a:r>
              <a:rPr lang="en-AU" altLang="zh-CN" sz="2800" dirty="0"/>
              <a:t>; Contextual adaptation  </a:t>
            </a:r>
            <a:r>
              <a:rPr lang="en-US" altLang="zh-CN" sz="2800" dirty="0"/>
              <a:t>【A DARPA perspective on AI】</a:t>
            </a:r>
            <a:endParaRPr lang="en-US" sz="2800" dirty="0"/>
          </a:p>
          <a:p>
            <a:endParaRPr lang="en-AU" altLang="zh-CN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1371" y="811291"/>
            <a:ext cx="8229600" cy="1252728"/>
          </a:xfrm>
        </p:spPr>
        <p:txBody>
          <a:bodyPr/>
          <a:lstStyle/>
          <a:p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一</a:t>
            </a:r>
            <a:r>
              <a:rPr lang="en-AU" altLang="zh-CN" b="1" dirty="0">
                <a:latin typeface="STKaiti" charset="-122"/>
                <a:ea typeface="STKaiti" charset="-122"/>
                <a:cs typeface="STKaiti" charset="-122"/>
              </a:rPr>
              <a:t>. </a:t>
            </a:r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一场</a:t>
            </a:r>
            <a:r>
              <a:rPr lang="zh-CN" altLang="en-US" b="1" dirty="0">
                <a:solidFill>
                  <a:srgbClr val="C00000"/>
                </a:solidFill>
                <a:latin typeface="STKaiti" charset="-122"/>
                <a:ea typeface="STKaiti" charset="-122"/>
                <a:cs typeface="STKaiti" charset="-122"/>
              </a:rPr>
              <a:t>革命</a:t>
            </a:r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早已从</a:t>
            </a:r>
            <a:r>
              <a:rPr lang="zh-CN" altLang="en-US" b="1" dirty="0">
                <a:solidFill>
                  <a:srgbClr val="C00000"/>
                </a:solidFill>
                <a:latin typeface="STKaiti" charset="-122"/>
                <a:ea typeface="STKaiti" charset="-122"/>
                <a:cs typeface="STKaiti" charset="-122"/>
              </a:rPr>
              <a:t>根上</a:t>
            </a:r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开始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61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sz="2800" b="1" dirty="0">
                <a:solidFill>
                  <a:srgbClr val="C00000"/>
                </a:solidFill>
              </a:rPr>
              <a:t>量子计算</a:t>
            </a:r>
            <a:r>
              <a:rPr lang="zh-CN" altLang="en-US" sz="2800" dirty="0">
                <a:solidFill>
                  <a:srgbClr val="C00000"/>
                </a:solidFill>
              </a:rPr>
              <a:t>： </a:t>
            </a:r>
            <a:r>
              <a:rPr lang="zh-CN" altLang="en-US" sz="2800" u="sng" dirty="0">
                <a:solidFill>
                  <a:srgbClr val="7030A0"/>
                </a:solidFill>
              </a:rPr>
              <a:t>根上的</a:t>
            </a:r>
            <a:r>
              <a:rPr lang="zh-CN" altLang="en-US" sz="2800" dirty="0">
                <a:solidFill>
                  <a:srgbClr val="7030A0"/>
                </a:solidFill>
              </a:rPr>
              <a:t>革命</a:t>
            </a:r>
            <a:r>
              <a:rPr lang="zh-CN" altLang="en-US" sz="2800" dirty="0"/>
              <a:t>悄然发生在</a:t>
            </a:r>
            <a:r>
              <a:rPr lang="en-AU" altLang="zh-CN" sz="2800" dirty="0"/>
              <a:t>1980’s</a:t>
            </a:r>
          </a:p>
          <a:p>
            <a:endParaRPr lang="en-AU" altLang="zh-CN" sz="2800" dirty="0"/>
          </a:p>
          <a:p>
            <a:r>
              <a:rPr lang="en-AU" altLang="zh-CN" sz="2800" dirty="0"/>
              <a:t>Benioff + </a:t>
            </a:r>
            <a:r>
              <a:rPr lang="en-AU" altLang="zh-CN" sz="2800" dirty="0" err="1">
                <a:solidFill>
                  <a:srgbClr val="FF0000"/>
                </a:solidFill>
              </a:rPr>
              <a:t>Manin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AU" altLang="zh-CN" sz="2800" dirty="0"/>
              <a:t>(1980): </a:t>
            </a:r>
            <a:r>
              <a:rPr lang="zh-CN" altLang="en-US" sz="2800" dirty="0"/>
              <a:t>量子计算初步想法</a:t>
            </a:r>
            <a:endParaRPr lang="en-AU" altLang="zh-CN" sz="2800" dirty="0"/>
          </a:p>
          <a:p>
            <a:r>
              <a:rPr lang="en-US" altLang="zh-CN" sz="2800" dirty="0"/>
              <a:t>Feynman</a:t>
            </a:r>
            <a:r>
              <a:rPr lang="zh-CN" altLang="en-US" sz="2800" dirty="0"/>
              <a:t> </a:t>
            </a:r>
            <a:r>
              <a:rPr lang="en-US" altLang="zh-CN" sz="2800" dirty="0"/>
              <a:t>(1982): </a:t>
            </a:r>
            <a:r>
              <a:rPr lang="zh-CN" altLang="en-US" sz="2800" dirty="0"/>
              <a:t>量子模拟基本设想</a:t>
            </a:r>
            <a:endParaRPr lang="en-AU" altLang="zh-CN" sz="2800" dirty="0"/>
          </a:p>
          <a:p>
            <a:r>
              <a:rPr lang="en-AU" altLang="zh-CN" sz="2800" dirty="0"/>
              <a:t>Deutsch</a:t>
            </a:r>
            <a:r>
              <a:rPr lang="zh-CN" altLang="en-US" sz="2800" dirty="0"/>
              <a:t> </a:t>
            </a:r>
            <a:r>
              <a:rPr lang="en-AU" altLang="zh-CN" sz="2800" dirty="0"/>
              <a:t>(1985): </a:t>
            </a:r>
            <a:r>
              <a:rPr lang="zh-CN" altLang="en-US" sz="2800" dirty="0"/>
              <a:t>量子</a:t>
            </a:r>
            <a:r>
              <a:rPr lang="en-AU" altLang="zh-CN" sz="2800" dirty="0"/>
              <a:t>Turing</a:t>
            </a:r>
            <a:r>
              <a:rPr lang="zh-CN" altLang="en-US" sz="2800" dirty="0"/>
              <a:t>机</a:t>
            </a:r>
            <a:endParaRPr lang="en-AU" altLang="zh-CN" sz="2800" dirty="0"/>
          </a:p>
          <a:p>
            <a:endParaRPr lang="en-AU" sz="2800" dirty="0"/>
          </a:p>
          <a:p>
            <a:r>
              <a:rPr lang="zh-CN" altLang="en-US" sz="2800" b="1" u="sng" dirty="0">
                <a:solidFill>
                  <a:srgbClr val="C00000"/>
                </a:solidFill>
              </a:rPr>
              <a:t>思考题</a:t>
            </a:r>
            <a:r>
              <a:rPr lang="zh-CN" altLang="en-US" sz="2800" b="1" dirty="0">
                <a:solidFill>
                  <a:srgbClr val="C00000"/>
                </a:solidFill>
              </a:rPr>
              <a:t>：</a:t>
            </a:r>
            <a:r>
              <a:rPr lang="zh-CN" altLang="en-US" sz="2800" dirty="0"/>
              <a:t>为什么</a:t>
            </a:r>
            <a:r>
              <a:rPr lang="en-AU" altLang="zh-CN" sz="2800" dirty="0"/>
              <a:t>Turing</a:t>
            </a:r>
            <a:r>
              <a:rPr lang="zh-CN" altLang="en-US" sz="2800" dirty="0"/>
              <a:t>没有直接定义量子</a:t>
            </a:r>
            <a:r>
              <a:rPr lang="en-AU" altLang="zh-CN" sz="2800" dirty="0"/>
              <a:t>Turing</a:t>
            </a:r>
            <a:r>
              <a:rPr lang="zh-CN" altLang="en-US" sz="2800" dirty="0"/>
              <a:t>机？</a:t>
            </a:r>
            <a:r>
              <a:rPr lang="en-US" altLang="zh-CN" sz="2800" dirty="0"/>
              <a:t>v</a:t>
            </a:r>
            <a:r>
              <a:rPr lang="en-AU" altLang="zh-CN" sz="2800" dirty="0"/>
              <a:t>on Neumann</a:t>
            </a:r>
            <a:r>
              <a:rPr lang="zh-CN" altLang="en-US" sz="2800" dirty="0"/>
              <a:t>没有提出量子计算？</a:t>
            </a:r>
            <a:r>
              <a:rPr lang="en-AU" altLang="zh-CN" sz="2800" dirty="0"/>
              <a:t>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6001" y="886798"/>
            <a:ext cx="8229600" cy="1252728"/>
          </a:xfrm>
        </p:spPr>
        <p:txBody>
          <a:bodyPr/>
          <a:lstStyle/>
          <a:p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一</a:t>
            </a:r>
            <a:r>
              <a:rPr lang="en-AU" altLang="zh-CN" b="1" dirty="0">
                <a:latin typeface="STKaiti" charset="-122"/>
                <a:ea typeface="STKaiti" charset="-122"/>
                <a:cs typeface="STKaiti" charset="-122"/>
              </a:rPr>
              <a:t>. </a:t>
            </a:r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一场</a:t>
            </a:r>
            <a:r>
              <a:rPr lang="zh-CN" altLang="en-US" b="1" dirty="0">
                <a:solidFill>
                  <a:srgbClr val="C00000"/>
                </a:solidFill>
                <a:latin typeface="STKaiti" charset="-122"/>
                <a:ea typeface="STKaiti" charset="-122"/>
                <a:cs typeface="STKaiti" charset="-122"/>
              </a:rPr>
              <a:t>革命</a:t>
            </a:r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早已从</a:t>
            </a:r>
            <a:r>
              <a:rPr lang="zh-CN" altLang="en-US" b="1" dirty="0">
                <a:solidFill>
                  <a:srgbClr val="C00000"/>
                </a:solidFill>
                <a:latin typeface="STKaiti" charset="-122"/>
                <a:ea typeface="STKaiti" charset="-122"/>
                <a:cs typeface="STKaiti" charset="-122"/>
              </a:rPr>
              <a:t>根上</a:t>
            </a:r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开始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27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872067" y="1989667"/>
                <a:ext cx="7408333" cy="3450696"/>
              </a:xfrm>
            </p:spPr>
            <p:txBody>
              <a:bodyPr>
                <a:noAutofit/>
              </a:bodyPr>
              <a:lstStyle/>
              <a:p>
                <a:r>
                  <a:rPr lang="en-AU" altLang="zh-CN" sz="2800" dirty="0">
                    <a:solidFill>
                      <a:srgbClr val="002060"/>
                    </a:solidFill>
                  </a:rPr>
                  <a:t>Turing</a:t>
                </a:r>
                <a:r>
                  <a:rPr lang="zh-CN" altLang="en-US" sz="2800" dirty="0">
                    <a:solidFill>
                      <a:srgbClr val="002060"/>
                    </a:solidFill>
                  </a:rPr>
                  <a:t>机 </a:t>
                </a:r>
                <a:r>
                  <a:rPr lang="zh-CN" altLang="en-US" sz="2800" dirty="0">
                    <a:solidFill>
                      <a:srgbClr val="002060"/>
                    </a:solidFill>
                    <a:sym typeface="Wingdings"/>
                  </a:rPr>
                  <a:t></a:t>
                </a:r>
                <a:r>
                  <a:rPr lang="en-US" altLang="zh-CN" sz="2800" dirty="0">
                    <a:solidFill>
                      <a:srgbClr val="002060"/>
                    </a:solidFill>
                    <a:sym typeface="Wingdings"/>
                  </a:rPr>
                  <a:t> </a:t>
                </a:r>
                <a:r>
                  <a:rPr lang="zh-CN" altLang="en-US" sz="2800" dirty="0">
                    <a:solidFill>
                      <a:srgbClr val="002060"/>
                    </a:solidFill>
                    <a:sym typeface="Wingdings"/>
                  </a:rPr>
                  <a:t>概率</a:t>
                </a:r>
                <a:r>
                  <a:rPr lang="en-AU" altLang="zh-CN" sz="2800" dirty="0">
                    <a:solidFill>
                      <a:srgbClr val="002060"/>
                    </a:solidFill>
                  </a:rPr>
                  <a:t>Turing</a:t>
                </a:r>
                <a:r>
                  <a:rPr lang="zh-CN" altLang="en-US" sz="2800" dirty="0">
                    <a:solidFill>
                      <a:srgbClr val="002060"/>
                    </a:solidFill>
                  </a:rPr>
                  <a:t>机 </a:t>
                </a:r>
                <a:r>
                  <a:rPr lang="zh-CN" altLang="en-US" sz="2800" dirty="0">
                    <a:solidFill>
                      <a:srgbClr val="002060"/>
                    </a:solidFill>
                    <a:sym typeface="Wingdings"/>
                  </a:rPr>
                  <a:t></a:t>
                </a:r>
                <a:r>
                  <a:rPr lang="en-US" altLang="zh-CN" sz="2800" dirty="0">
                    <a:solidFill>
                      <a:srgbClr val="002060"/>
                    </a:solidFill>
                    <a:sym typeface="Wingdings"/>
                  </a:rPr>
                  <a:t> </a:t>
                </a:r>
                <a:r>
                  <a:rPr lang="zh-CN" altLang="en-US" sz="2800" dirty="0">
                    <a:solidFill>
                      <a:srgbClr val="002060"/>
                    </a:solidFill>
                    <a:sym typeface="Wingdings"/>
                  </a:rPr>
                  <a:t>量子</a:t>
                </a:r>
                <a:r>
                  <a:rPr lang="en-AU" altLang="zh-CN" sz="2800" dirty="0">
                    <a:solidFill>
                      <a:srgbClr val="002060"/>
                    </a:solidFill>
                  </a:rPr>
                  <a:t>Turing</a:t>
                </a:r>
                <a:r>
                  <a:rPr lang="zh-CN" altLang="en-US" sz="2800" dirty="0">
                    <a:solidFill>
                      <a:srgbClr val="002060"/>
                    </a:solidFill>
                  </a:rPr>
                  <a:t>机</a:t>
                </a:r>
                <a:r>
                  <a:rPr lang="en-AU" altLang="zh-CN" sz="2800" dirty="0">
                    <a:solidFill>
                      <a:srgbClr val="C00000"/>
                    </a:solidFill>
                  </a:rPr>
                  <a:t> </a:t>
                </a:r>
              </a:p>
              <a:p>
                <a:r>
                  <a:rPr lang="zh-CN" altLang="en-US" sz="2800" b="1" dirty="0">
                    <a:solidFill>
                      <a:srgbClr val="C00000"/>
                    </a:solidFill>
                  </a:rPr>
                  <a:t>状态</a:t>
                </a:r>
                <a:r>
                  <a:rPr lang="zh-CN" altLang="en-US" sz="2800" dirty="0">
                    <a:solidFill>
                      <a:srgbClr val="C00000"/>
                    </a:solidFill>
                  </a:rPr>
                  <a:t>：确定的（比如： </a:t>
                </a:r>
                <a:r>
                  <a:rPr lang="en-US" altLang="zh-CN" sz="2800" dirty="0">
                    <a:solidFill>
                      <a:srgbClr val="C00000"/>
                    </a:solidFill>
                  </a:rPr>
                  <a:t>0, 1</a:t>
                </a:r>
                <a:r>
                  <a:rPr lang="zh-CN" altLang="en-US" sz="2800" dirty="0">
                    <a:solidFill>
                      <a:srgbClr val="C00000"/>
                    </a:solidFill>
                  </a:rPr>
                  <a:t>）</a:t>
                </a:r>
                <a:r>
                  <a:rPr lang="en-US" altLang="zh-CN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800" dirty="0">
                    <a:solidFill>
                      <a:srgbClr val="C00000"/>
                    </a:solidFill>
                    <a:sym typeface="Wingdings"/>
                  </a:rPr>
                  <a:t> </a:t>
                </a:r>
                <a:r>
                  <a:rPr lang="zh-CN" altLang="en-US" sz="2800" dirty="0">
                    <a:solidFill>
                      <a:srgbClr val="C00000"/>
                    </a:solidFill>
                    <a:sym typeface="Wingdings"/>
                  </a:rPr>
                  <a:t>量子态（经典态的叠加）</a:t>
                </a:r>
                <a:endParaRPr lang="en-US" altLang="zh-CN" sz="2800" dirty="0">
                  <a:solidFill>
                    <a:srgbClr val="C00000"/>
                  </a:solidFill>
                  <a:sym typeface="Wingdings"/>
                </a:endParaRPr>
              </a:p>
              <a:p>
                <a14:m>
                  <m:oMath xmlns:m="http://schemas.openxmlformats.org/officeDocument/2006/math">
                    <m:r>
                      <a:rPr lang="en-AU" altLang="zh-CN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|+&gt;=</m:t>
                    </m:r>
                    <m:f>
                      <m:fPr>
                        <m:ctrlPr>
                          <a:rPr lang="mr-IN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zh-CN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mr-IN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AU" altLang="zh-CN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AU" altLang="zh-CN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(|0&gt;+</m:t>
                    </m:r>
                    <m:d>
                      <m:dPr>
                        <m:begChr m:val="|"/>
                        <m:ctrlPr>
                          <a:rPr lang="en-AU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altLang="zh-CN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1&gt;</m:t>
                        </m:r>
                      </m:e>
                    </m:d>
                    <m:r>
                      <a:rPr lang="en-AU" altLang="zh-CN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,        </m:t>
                    </m:r>
                    <m:r>
                      <a:rPr lang="en-AU" altLang="zh-CN" i="1">
                        <a:solidFill>
                          <a:srgbClr val="C00000"/>
                        </a:solidFill>
                        <a:latin typeface="Cambria Math" charset="0"/>
                      </a:rPr>
                      <m:t>|</m:t>
                    </m:r>
                    <m:r>
                      <a:rPr lang="en-AU" altLang="zh-CN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−</m:t>
                    </m:r>
                    <m:r>
                      <a:rPr lang="en-AU" altLang="zh-CN" i="1">
                        <a:solidFill>
                          <a:srgbClr val="C00000"/>
                        </a:solidFill>
                        <a:latin typeface="Cambria Math" charset="0"/>
                      </a:rPr>
                      <m:t>&gt;=</m:t>
                    </m:r>
                    <m:f>
                      <m:fPr>
                        <m:ctrlPr>
                          <a:rPr lang="mr-I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zh-CN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mr-IN" altLang="zh-C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AU" altLang="zh-CN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AU" altLang="zh-CN" i="1">
                        <a:solidFill>
                          <a:srgbClr val="C00000"/>
                        </a:solidFill>
                        <a:latin typeface="Cambria Math" charset="0"/>
                      </a:rPr>
                      <m:t>(|0</m:t>
                    </m:r>
                    <m:r>
                      <a:rPr lang="en-AU" altLang="zh-CN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&gt;−</m:t>
                    </m:r>
                    <m:d>
                      <m:dPr>
                        <m:begChr m:val="|"/>
                        <m:ctrlPr>
                          <a:rPr lang="en-AU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altLang="zh-CN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1&gt;</m:t>
                        </m:r>
                      </m:e>
                    </m:d>
                  </m:oMath>
                </a14:m>
                <a:endParaRPr lang="en-AU" altLang="zh-CN" dirty="0">
                  <a:solidFill>
                    <a:srgbClr val="C00000"/>
                  </a:solidFill>
                </a:endParaRPr>
              </a:p>
              <a:p>
                <a:r>
                  <a:rPr lang="zh-CN" altLang="en-US" sz="2800" b="1" dirty="0">
                    <a:solidFill>
                      <a:srgbClr val="00B050"/>
                    </a:solidFill>
                  </a:rPr>
                  <a:t>状态变迁</a:t>
                </a:r>
                <a:r>
                  <a:rPr lang="zh-CN" altLang="en-US" sz="2800" dirty="0">
                    <a:solidFill>
                      <a:srgbClr val="00B050"/>
                    </a:solidFill>
                  </a:rPr>
                  <a:t>：确定的 </a:t>
                </a:r>
                <a:r>
                  <a:rPr lang="zh-CN" altLang="en-US" sz="2800" dirty="0">
                    <a:solidFill>
                      <a:srgbClr val="00B050"/>
                    </a:solidFill>
                    <a:sym typeface="Wingdings"/>
                  </a:rPr>
                  <a:t></a:t>
                </a:r>
                <a:r>
                  <a:rPr lang="en-US" altLang="zh-CN" sz="2800" dirty="0">
                    <a:solidFill>
                      <a:srgbClr val="00B050"/>
                    </a:solidFill>
                    <a:sym typeface="Wingdings"/>
                  </a:rPr>
                  <a:t> </a:t>
                </a:r>
                <a:r>
                  <a:rPr lang="zh-CN" altLang="en-US" sz="2800" dirty="0">
                    <a:solidFill>
                      <a:srgbClr val="00B050"/>
                    </a:solidFill>
                  </a:rPr>
                  <a:t>随机的 </a:t>
                </a:r>
                <a:r>
                  <a:rPr lang="zh-CN" altLang="en-US" sz="2800" dirty="0">
                    <a:solidFill>
                      <a:srgbClr val="00B050"/>
                    </a:solidFill>
                    <a:sym typeface="Wingdings"/>
                  </a:rPr>
                  <a:t></a:t>
                </a:r>
                <a:r>
                  <a:rPr lang="en-US" altLang="zh-CN" sz="2800" dirty="0">
                    <a:solidFill>
                      <a:srgbClr val="00B050"/>
                    </a:solidFill>
                    <a:sym typeface="Wingdings"/>
                  </a:rPr>
                  <a:t> </a:t>
                </a:r>
                <a:r>
                  <a:rPr lang="zh-CN" altLang="en-US" sz="2800" dirty="0">
                    <a:solidFill>
                      <a:srgbClr val="00B050"/>
                    </a:solidFill>
                  </a:rPr>
                  <a:t>量子力学的</a:t>
                </a:r>
                <a:r>
                  <a:rPr lang="en-US" altLang="zh-CN" sz="2800" dirty="0">
                    <a:solidFill>
                      <a:srgbClr val="00B050"/>
                    </a:solidFill>
                  </a:rPr>
                  <a:t> </a:t>
                </a:r>
                <a:r>
                  <a:rPr lang="zh-CN" altLang="en-US" sz="2800" dirty="0">
                    <a:solidFill>
                      <a:srgbClr val="00B050"/>
                    </a:solidFill>
                  </a:rPr>
                  <a:t> （</a:t>
                </a:r>
                <a:r>
                  <a:rPr lang="en-AU" altLang="zh-CN" sz="2800" dirty="0">
                    <a:solidFill>
                      <a:srgbClr val="00B050"/>
                    </a:solidFill>
                  </a:rPr>
                  <a:t>unitary</a:t>
                </a:r>
                <a:r>
                  <a:rPr lang="zh-CN" altLang="en-US" sz="2800" dirty="0">
                    <a:solidFill>
                      <a:srgbClr val="00B050"/>
                    </a:solidFill>
                  </a:rPr>
                  <a:t> </a:t>
                </a:r>
                <a:r>
                  <a:rPr lang="en-AU" altLang="zh-CN" sz="2800" dirty="0">
                    <a:solidFill>
                      <a:srgbClr val="00B050"/>
                    </a:solidFill>
                  </a:rPr>
                  <a:t>transformation</a:t>
                </a:r>
                <a:r>
                  <a:rPr lang="zh-CN" altLang="en-US" sz="2800" dirty="0">
                    <a:solidFill>
                      <a:srgbClr val="00B050"/>
                    </a:solidFill>
                  </a:rPr>
                  <a:t>）</a:t>
                </a:r>
                <a:endParaRPr lang="en-AU" altLang="zh-CN" sz="2800" dirty="0"/>
              </a:p>
              <a:p>
                <a:r>
                  <a:rPr lang="zh-CN" altLang="en-US" sz="2800" b="1" dirty="0">
                    <a:solidFill>
                      <a:srgbClr val="002060"/>
                    </a:solidFill>
                  </a:rPr>
                  <a:t>定理： </a:t>
                </a:r>
                <a:r>
                  <a:rPr lang="en-US" altLang="zh-CN" sz="2800" b="1" dirty="0">
                    <a:solidFill>
                      <a:srgbClr val="002060"/>
                    </a:solidFill>
                  </a:rPr>
                  <a:t>Turing</a:t>
                </a:r>
                <a:r>
                  <a:rPr lang="zh-CN" altLang="en-US" sz="2800" b="1" dirty="0">
                    <a:solidFill>
                      <a:srgbClr val="002060"/>
                    </a:solidFill>
                  </a:rPr>
                  <a:t>可计算</a:t>
                </a:r>
                <a14:m>
                  <m:oMath xmlns:m="http://schemas.openxmlformats.org/officeDocument/2006/math">
                    <m:r>
                      <a:rPr lang="zh-CN" altLang="en-US" sz="2800" b="1" i="1">
                        <a:solidFill>
                          <a:srgbClr val="00206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⇔</m:t>
                    </m:r>
                  </m:oMath>
                </a14:m>
                <a:r>
                  <a:rPr lang="zh-CN" altLang="en-US" sz="2800" b="1" dirty="0">
                    <a:solidFill>
                      <a:srgbClr val="002060"/>
                    </a:solidFill>
                  </a:rPr>
                  <a:t>量子</a:t>
                </a:r>
                <a:r>
                  <a:rPr lang="en-AU" altLang="zh-CN" sz="2800" b="1" dirty="0">
                    <a:solidFill>
                      <a:srgbClr val="002060"/>
                    </a:solidFill>
                  </a:rPr>
                  <a:t>Turing</a:t>
                </a:r>
                <a:r>
                  <a:rPr lang="zh-CN" altLang="en-US" sz="2800" b="1" dirty="0">
                    <a:solidFill>
                      <a:srgbClr val="002060"/>
                    </a:solidFill>
                  </a:rPr>
                  <a:t>可计算</a:t>
                </a:r>
                <a:r>
                  <a:rPr lang="en-US" altLang="zh-CN" sz="2800" b="1" dirty="0"/>
                  <a:t>!</a:t>
                </a:r>
                <a:endParaRPr lang="en-AU" altLang="zh-CN" sz="2800" b="1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067" y="1989667"/>
                <a:ext cx="7408333" cy="3450696"/>
              </a:xfrm>
              <a:blipFill rotWithShape="0">
                <a:blip r:embed="rId2"/>
                <a:stretch>
                  <a:fillRect l="-1728" t="-3004" b="-8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6254" y="644782"/>
            <a:ext cx="8229600" cy="1252728"/>
          </a:xfrm>
        </p:spPr>
        <p:txBody>
          <a:bodyPr/>
          <a:lstStyle/>
          <a:p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一</a:t>
            </a:r>
            <a:r>
              <a:rPr lang="en-AU" altLang="zh-CN" b="1" dirty="0">
                <a:latin typeface="STKaiti" charset="-122"/>
                <a:ea typeface="STKaiti" charset="-122"/>
                <a:cs typeface="STKaiti" charset="-122"/>
              </a:rPr>
              <a:t>. </a:t>
            </a:r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一场</a:t>
            </a:r>
            <a:r>
              <a:rPr lang="zh-CN" altLang="en-US" b="1" dirty="0">
                <a:solidFill>
                  <a:srgbClr val="C00000"/>
                </a:solidFill>
                <a:latin typeface="STKaiti" charset="-122"/>
                <a:ea typeface="STKaiti" charset="-122"/>
                <a:cs typeface="STKaiti" charset="-122"/>
              </a:rPr>
              <a:t>革命</a:t>
            </a:r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早已从</a:t>
            </a:r>
            <a:r>
              <a:rPr lang="zh-CN" altLang="en-US" b="1" dirty="0">
                <a:solidFill>
                  <a:srgbClr val="C00000"/>
                </a:solidFill>
                <a:latin typeface="STKaiti" charset="-122"/>
                <a:ea typeface="STKaiti" charset="-122"/>
                <a:cs typeface="STKaiti" charset="-122"/>
              </a:rPr>
              <a:t>根上</a:t>
            </a:r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开始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82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b="1" dirty="0">
                    <a:solidFill>
                      <a:srgbClr val="7030A0"/>
                    </a:solidFill>
                  </a:rPr>
                  <a:t>一个简单问题</a:t>
                </a:r>
                <a:r>
                  <a:rPr lang="zh-CN" altLang="en-US" dirty="0"/>
                  <a:t>： 给定</a:t>
                </a:r>
                <a:r>
                  <a:rPr lang="en-AU" dirty="0"/>
                  <a:t>Boolean</a:t>
                </a:r>
                <a:r>
                  <a:rPr lang="zh-CN" altLang="en-US" dirty="0"/>
                  <a:t>函数</a:t>
                </a:r>
                <a14:m>
                  <m:oMath xmlns:m="http://schemas.openxmlformats.org/officeDocument/2006/math">
                    <m:r>
                      <a:rPr lang="en-AU" altLang="zh-CN" b="0" i="1" smtClean="0">
                        <a:latin typeface="Cambria Math" charset="0"/>
                      </a:rPr>
                      <m:t>𝑓</m:t>
                    </m:r>
                    <m:r>
                      <a:rPr lang="en-AU" altLang="zh-CN" b="0" i="1" smtClean="0">
                        <a:latin typeface="Cambria Math" charset="0"/>
                      </a:rPr>
                      <m:t>:</m:t>
                    </m:r>
                    <m:sSup>
                      <m:sSupPr>
                        <m:ctrlPr>
                          <a:rPr lang="en-AU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altLang="zh-CN" b="0" i="1" smtClean="0">
                            <a:latin typeface="Cambria Math" charset="0"/>
                          </a:rPr>
                          <m:t>{0,1}</m:t>
                        </m:r>
                      </m:e>
                      <m:sup>
                        <m:r>
                          <a:rPr lang="en-AU" altLang="zh-CN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  <m:r>
                      <a:rPr lang="is-IS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AU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{0,1}</m:t>
                    </m:r>
                  </m:oMath>
                </a14:m>
                <a:r>
                  <a:rPr lang="zh-CN" altLang="en-US" dirty="0"/>
                  <a:t>。 对于不同的</a:t>
                </a:r>
                <a14:m>
                  <m:oMath xmlns:m="http://schemas.openxmlformats.org/officeDocument/2006/math">
                    <m:r>
                      <a:rPr lang="en-AU" altLang="zh-CN" b="0" i="1" smtClean="0">
                        <a:latin typeface="Cambria Math" charset="0"/>
                      </a:rPr>
                      <m:t>𝑥</m:t>
                    </m:r>
                    <m:r>
                      <a:rPr lang="en-AU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sSup>
                      <m:sSupPr>
                        <m:ctrlPr>
                          <a:rPr lang="en-AU" altLang="zh-CN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AU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{0,1}</m:t>
                        </m:r>
                      </m:e>
                      <m:sup>
                        <m:r>
                          <a:rPr lang="en-AU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AU" altLang="zh-CN" dirty="0"/>
                  <a:t>, </a:t>
                </a:r>
                <a:r>
                  <a:rPr lang="zh-CN" altLang="en-US" dirty="0"/>
                  <a:t>计算</a:t>
                </a:r>
                <a14:m>
                  <m:oMath xmlns:m="http://schemas.openxmlformats.org/officeDocument/2006/math">
                    <m:r>
                      <a:rPr lang="en-AU" altLang="zh-CN" b="0" i="1" smtClean="0">
                        <a:latin typeface="Cambria Math" charset="0"/>
                      </a:rPr>
                      <m:t>𝑓</m:t>
                    </m:r>
                    <m:r>
                      <a:rPr lang="en-AU" altLang="zh-CN" b="0" i="1" smtClean="0">
                        <a:latin typeface="Cambria Math" charset="0"/>
                      </a:rPr>
                      <m:t>(</m:t>
                    </m:r>
                    <m:r>
                      <a:rPr lang="en-AU" altLang="zh-CN" b="0" i="1" smtClean="0">
                        <a:latin typeface="Cambria Math" charset="0"/>
                      </a:rPr>
                      <m:t>𝑥</m:t>
                    </m:r>
                    <m:r>
                      <a:rPr lang="en-AU" altLang="zh-CN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AU" altLang="zh-CN" dirty="0"/>
              </a:p>
              <a:p>
                <a:r>
                  <a:rPr lang="zh-CN" altLang="en-US" b="1" dirty="0">
                    <a:solidFill>
                      <a:srgbClr val="C00000"/>
                    </a:solidFill>
                  </a:rPr>
                  <a:t>经典计算机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：</a:t>
                </a:r>
                <a:r>
                  <a:rPr lang="zh-CN" altLang="en-US" dirty="0"/>
                  <a:t>对于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i="1">
                            <a:latin typeface="Cambria Math" charset="0"/>
                          </a:rPr>
                          <m:t>n</m:t>
                        </m:r>
                      </m:sup>
                    </m:sSup>
                    <m:r>
                      <a:rPr lang="zh-CN" altLang="en-US" b="0" i="1" smtClean="0">
                        <a:latin typeface="Cambria Math" charset="0"/>
                      </a:rPr>
                      <m:t>个</m:t>
                    </m:r>
                    <m:r>
                      <a:rPr lang="zh-CN" altLang="en-US" i="1" smtClean="0">
                        <a:latin typeface="Cambria Math" charset="0"/>
                      </a:rPr>
                      <m:t>不</m:t>
                    </m:r>
                  </m:oMath>
                </a14:m>
                <a:r>
                  <a:rPr lang="zh-CN" altLang="en-US" dirty="0"/>
                  <a:t>同的</a:t>
                </a:r>
                <a:r>
                  <a:rPr lang="en-AU" altLang="zh-CN" dirty="0"/>
                  <a:t>x, </a:t>
                </a:r>
                <a:r>
                  <a:rPr lang="zh-CN" altLang="en-US" dirty="0"/>
                  <a:t>需要计算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altLang="zh-CN" b="0" i="1" smtClean="0"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a:rPr lang="en-AU" altLang="zh-CN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  <m:r>
                      <a:rPr lang="zh-CN" altLang="en-US" b="0" i="1" smtClean="0">
                        <a:latin typeface="Cambria Math" charset="0"/>
                      </a:rPr>
                      <m:t>次</m:t>
                    </m:r>
                  </m:oMath>
                </a14:m>
                <a:endParaRPr lang="en-AU" altLang="zh-CN" dirty="0"/>
              </a:p>
              <a:p>
                <a:r>
                  <a:rPr lang="zh-CN" altLang="en-US" b="1" dirty="0">
                    <a:solidFill>
                      <a:srgbClr val="C00000"/>
                    </a:solidFill>
                  </a:rPr>
                  <a:t>量子计算机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：</a:t>
                </a:r>
                <a:r>
                  <a:rPr lang="zh-CN" altLang="en-US" dirty="0"/>
                  <a:t>量子电路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zh-CN" i="1">
                            <a:latin typeface="Cambria Math" charset="0"/>
                          </a:rPr>
                          <m:t>𝑈</m:t>
                        </m:r>
                      </m:e>
                      <m:sub>
                        <m:r>
                          <a:rPr lang="en-AU" altLang="zh-CN" i="1">
                            <a:latin typeface="Cambria Math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AU" altLang="zh-CN" dirty="0"/>
                  <a:t>: |</a:t>
                </a:r>
                <a:r>
                  <a:rPr lang="en-AU" altLang="zh-CN" dirty="0" err="1"/>
                  <a:t>x,y</a:t>
                </a:r>
                <a:r>
                  <a:rPr lang="en-AU" altLang="zh-CN" dirty="0"/>
                  <a:t>&gt;</a:t>
                </a:r>
                <a14:m>
                  <m:oMath xmlns:m="http://schemas.openxmlformats.org/officeDocument/2006/math">
                    <m:r>
                      <a:rPr lang="is-IS" altLang="zh-CN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AU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|</m:t>
                    </m:r>
                    <m:r>
                      <a:rPr lang="en-AU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AU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lang="en-AU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𝑦</m:t>
                    </m:r>
                    <m:r>
                      <a:rPr lang="en-AU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⨁</m:t>
                    </m:r>
                    <m:r>
                      <a:rPr lang="en-AU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𝑓</m:t>
                    </m:r>
                    <m:d>
                      <m:dPr>
                        <m:ctrlPr>
                          <a:rPr lang="en-AU" altLang="zh-CN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</m:d>
                    <m:r>
                      <a:rPr lang="en-AU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&gt;                            </m:t>
                    </m:r>
                  </m:oMath>
                </a14:m>
                <a:r>
                  <a:rPr lang="en-AU" altLang="zh-CN" dirty="0"/>
                  <a:t>(</a:t>
                </a:r>
                <a:r>
                  <a:rPr lang="zh-CN" altLang="en-US" dirty="0"/>
                  <a:t>复杂性与计算</a:t>
                </a:r>
                <a:r>
                  <a:rPr lang="en-AU" altLang="zh-CN" dirty="0"/>
                  <a:t>f</a:t>
                </a:r>
                <a:r>
                  <a:rPr lang="zh-CN" altLang="en-US" dirty="0"/>
                  <a:t>的经典电路相当</a:t>
                </a:r>
                <a:r>
                  <a:rPr lang="en-AU" altLang="zh-CN" dirty="0"/>
                  <a:t>)</a:t>
                </a:r>
                <a:r>
                  <a:rPr lang="zh-CN" altLang="en-US" dirty="0"/>
                  <a:t> </a:t>
                </a:r>
                <a:endParaRPr lang="en-AU" altLang="zh-CN" dirty="0"/>
              </a:p>
              <a:p>
                <a:r>
                  <a:rPr lang="zh-CN" altLang="en-US" dirty="0"/>
                  <a:t>制备量子叠加态</a:t>
                </a:r>
                <a:r>
                  <a:rPr lang="en-AU" altLang="zh-CN" dirty="0"/>
                  <a:t>:</a:t>
                </a:r>
                <a14:m>
                  <m:oMath xmlns:m="http://schemas.openxmlformats.org/officeDocument/2006/math">
                    <m:r>
                      <a:rPr lang="en-AU" altLang="zh-CN" b="0" i="0" smtClean="0">
                        <a:latin typeface="Cambria Math" charset="0"/>
                      </a:rPr>
                      <m:t>        </m:t>
                    </m:r>
                    <m:r>
                      <a:rPr lang="en-AU" altLang="zh-CN" b="0" i="1" smtClean="0">
                        <a:latin typeface="Cambria Math" charset="0"/>
                      </a:rPr>
                      <m:t>|</m:t>
                    </m:r>
                    <m:r>
                      <a:rPr lang="en-AU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r>
                      <a:rPr lang="en-AU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&gt; =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zh-CN" i="1">
                            <a:latin typeface="Cambria Math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mr-IN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mr-IN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altLang="zh-CN" i="1">
                                    <a:latin typeface="Cambria Math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zh-CN" i="1">
                                    <a:latin typeface="Cambria Math" charset="0"/>
                                  </a:rPr>
                                  <m:t>n</m:t>
                                </m:r>
                              </m:sup>
                            </m:sSup>
                          </m:e>
                        </m:rad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mr-IN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AU" altLang="zh-CN" i="1">
                            <a:latin typeface="Cambria Math" charset="0"/>
                          </a:rPr>
                          <m:t>𝑥</m:t>
                        </m:r>
                        <m:r>
                          <a:rPr lang="en-AU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sSup>
                          <m:sSupPr>
                            <m:ctrlPr>
                              <a:rPr lang="en-AU" altLang="zh-CN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AU" altLang="zh-CN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{0,1}</m:t>
                            </m:r>
                          </m:e>
                          <m:sup>
                            <m:r>
                              <a:rPr lang="en-AU" altLang="zh-CN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</m:sup>
                        </m:sSup>
                      </m:sub>
                      <m:sup/>
                      <m:e>
                        <m:r>
                          <a:rPr lang="en-AU" altLang="zh-CN" i="1">
                            <a:latin typeface="Cambria Math" charset="0"/>
                          </a:rPr>
                          <m:t>|</m:t>
                        </m:r>
                        <m:r>
                          <a:rPr lang="en-AU" altLang="zh-CN" i="1">
                            <a:latin typeface="Cambria Math" charset="0"/>
                          </a:rPr>
                          <m:t>𝑥</m:t>
                        </m:r>
                        <m:r>
                          <a:rPr lang="en-AU" altLang="zh-CN" i="1">
                            <a:latin typeface="Cambria Math" charset="0"/>
                          </a:rPr>
                          <m:t>&gt; </m:t>
                        </m:r>
                      </m:e>
                    </m:nary>
                  </m:oMath>
                </a14:m>
                <a:endParaRPr lang="en-AU" altLang="zh-CN" dirty="0"/>
              </a:p>
              <a:p>
                <a:r>
                  <a:rPr lang="zh-CN" altLang="en-US" b="1" dirty="0">
                    <a:solidFill>
                      <a:srgbClr val="7030A0"/>
                    </a:solidFill>
                  </a:rPr>
                  <a:t>应用</a:t>
                </a:r>
                <a14:m>
                  <m:oMath xmlns:m="http://schemas.openxmlformats.org/officeDocument/2006/math">
                    <m:r>
                      <a:rPr lang="zh-CN" altLang="en-US" b="1" i="1">
                        <a:solidFill>
                          <a:srgbClr val="7030A0"/>
                        </a:solidFill>
                        <a:latin typeface="Cambria Math" charset="0"/>
                      </a:rPr>
                      <m:t>一次</m:t>
                    </m:r>
                    <m:sSub>
                      <m:sSubPr>
                        <m:ctrlPr>
                          <a:rPr lang="en-US" altLang="zh-CN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zh-CN" b="1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𝑼</m:t>
                        </m:r>
                      </m:e>
                      <m:sub>
                        <m:r>
                          <a:rPr lang="en-AU" altLang="zh-CN" b="1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𝒇</m:t>
                        </m:r>
                      </m:sub>
                    </m:sSub>
                    <m:r>
                      <a:rPr lang="en-AU" altLang="zh-CN" i="1">
                        <a:latin typeface="Cambria Math" charset="0"/>
                      </a:rPr>
                      <m:t>:</m:t>
                    </m:r>
                  </m:oMath>
                </a14:m>
                <a:r>
                  <a:rPr lang="en-AU" dirty="0"/>
                  <a:t>    </a:t>
                </a:r>
                <a14:m>
                  <m:oMath xmlns:m="http://schemas.openxmlformats.org/officeDocument/2006/math">
                    <m:r>
                      <a:rPr lang="en-AU" altLang="zh-CN" i="1">
                        <a:latin typeface="Cambria Math" charset="0"/>
                      </a:rPr>
                      <m:t>|</m:t>
                    </m:r>
                    <m:r>
                      <a:rPr lang="en-AU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r>
                      <a:rPr lang="en-AU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&gt;|0&gt;  →</m:t>
                    </m:r>
                  </m:oMath>
                </a14:m>
                <a:r>
                  <a:rPr lang="en-AU" altLang="zh-CN" dirty="0"/>
                  <a:t> </a:t>
                </a:r>
                <a:r>
                  <a:rPr lang="mr-IN" altLang="zh-CN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zh-CN" i="1">
                            <a:latin typeface="Cambria Math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mr-IN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mr-IN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altLang="zh-CN" i="1">
                                    <a:latin typeface="Cambria Math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zh-CN" i="1">
                                    <a:latin typeface="Cambria Math" charset="0"/>
                                  </a:rPr>
                                  <m:t>n</m:t>
                                </m:r>
                              </m:sup>
                            </m:sSup>
                          </m:e>
                        </m:rad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mr-IN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AU" altLang="zh-CN" i="1">
                            <a:latin typeface="Cambria Math" charset="0"/>
                          </a:rPr>
                          <m:t>𝑥</m:t>
                        </m:r>
                        <m:r>
                          <a:rPr lang="en-AU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sSup>
                          <m:sSupPr>
                            <m:ctrlPr>
                              <a:rPr lang="en-AU" altLang="zh-CN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AU" altLang="zh-CN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{0,1}</m:t>
                            </m:r>
                          </m:e>
                          <m:sup>
                            <m:r>
                              <a:rPr lang="en-AU" altLang="zh-CN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</m:sup>
                        </m:sSup>
                      </m:sub>
                      <m:sup/>
                      <m:e>
                        <m:r>
                          <a:rPr lang="en-AU" altLang="zh-CN" i="1">
                            <a:latin typeface="Cambria Math" charset="0"/>
                          </a:rPr>
                          <m:t>|</m:t>
                        </m:r>
                        <m:r>
                          <a:rPr lang="en-AU" altLang="zh-CN" i="1">
                            <a:latin typeface="Cambria Math" charset="0"/>
                          </a:rPr>
                          <m:t>𝑥</m:t>
                        </m:r>
                        <m:r>
                          <a:rPr lang="en-AU" altLang="zh-CN" i="1">
                            <a:latin typeface="Cambria Math" charset="0"/>
                          </a:rPr>
                          <m:t>,</m:t>
                        </m:r>
                        <m:r>
                          <a:rPr lang="en-AU" altLang="zh-CN" i="1">
                            <a:latin typeface="Cambria Math" charset="0"/>
                          </a:rPr>
                          <m:t>𝑓</m:t>
                        </m:r>
                        <m:r>
                          <a:rPr lang="en-AU" altLang="zh-CN" i="1">
                            <a:latin typeface="Cambria Math" charset="0"/>
                          </a:rPr>
                          <m:t>(</m:t>
                        </m:r>
                        <m:r>
                          <a:rPr lang="en-AU" altLang="zh-CN" i="1">
                            <a:latin typeface="Cambria Math" charset="0"/>
                          </a:rPr>
                          <m:t>𝑥</m:t>
                        </m:r>
                        <m:r>
                          <a:rPr lang="en-AU" altLang="zh-CN" i="1">
                            <a:latin typeface="Cambria Math" charset="0"/>
                          </a:rPr>
                          <m:t>)&gt; </m:t>
                        </m:r>
                      </m:e>
                    </m:nary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17" t="-2650" r="-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433" y="754385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二</a:t>
            </a:r>
            <a:r>
              <a:rPr lang="en-AU" altLang="zh-CN" b="1" dirty="0">
                <a:latin typeface="STKaiti" charset="-122"/>
                <a:ea typeface="STKaiti" charset="-122"/>
                <a:cs typeface="STKaiti" charset="-122"/>
              </a:rPr>
              <a:t>. </a:t>
            </a:r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量子计算</a:t>
            </a:r>
            <a:r>
              <a:rPr lang="zh-CN" altLang="en-US" b="1" dirty="0">
                <a:solidFill>
                  <a:srgbClr val="C00000"/>
                </a:solidFill>
                <a:latin typeface="STKaiti" charset="-122"/>
                <a:ea typeface="STKaiti" charset="-122"/>
                <a:cs typeface="STKaiti" charset="-122"/>
              </a:rPr>
              <a:t>超越</a:t>
            </a:r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经典计算的能力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689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dirty="0"/>
                  <a:t>如何读出计算结果</a:t>
                </a:r>
                <a:r>
                  <a:rPr lang="en-AU" altLang="zh-CN" dirty="0"/>
                  <a:t>?</a:t>
                </a:r>
              </a:p>
              <a:p>
                <a:r>
                  <a:rPr lang="zh-CN" altLang="en-US" b="1" dirty="0">
                    <a:solidFill>
                      <a:srgbClr val="C00000"/>
                    </a:solidFill>
                  </a:rPr>
                  <a:t>量子测量</a:t>
                </a:r>
                <a:r>
                  <a:rPr lang="zh-CN" altLang="en-US" dirty="0"/>
                  <a:t>：对于一个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zh-CN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AU" altLang="zh-CN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AU" altLang="zh-CN" dirty="0"/>
                  <a:t>, </a:t>
                </a:r>
                <a:r>
                  <a:rPr lang="zh-CN" altLang="en-US" dirty="0"/>
                  <a:t>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zh-CN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mr-IN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altLang="zh-CN" b="0" i="1" smtClean="0">
                                <a:latin typeface="Cambria Math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AU" altLang="zh-CN" b="0" i="1" smtClean="0">
                                <a:latin typeface="Cambria Math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en-US" dirty="0"/>
                  <a:t> 的概率得到</a:t>
                </a:r>
                <a14:m>
                  <m:oMath xmlns:m="http://schemas.openxmlformats.org/officeDocument/2006/math">
                    <m:r>
                      <a:rPr lang="en-AU" altLang="zh-CN" b="0" i="1" smtClean="0">
                        <a:latin typeface="Cambria Math" charset="0"/>
                      </a:rPr>
                      <m:t>𝑓</m:t>
                    </m:r>
                    <m:r>
                      <a:rPr lang="en-AU" altLang="zh-CN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zh-CN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AU" altLang="zh-CN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AU" altLang="zh-CN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AU" altLang="zh-CN" i="1" dirty="0">
                  <a:latin typeface="Cambria Math" charset="0"/>
                </a:endParaRPr>
              </a:p>
              <a:p>
                <a:r>
                  <a:rPr lang="en-AU" altLang="zh-CN" dirty="0"/>
                  <a:t>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zh-CN" i="1">
                            <a:latin typeface="Cambria Math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mr-IN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mr-IN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altLang="zh-CN" i="1">
                                    <a:latin typeface="Cambria Math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zh-CN" i="1">
                                    <a:latin typeface="Cambria Math" charset="0"/>
                                  </a:rPr>
                                  <m:t>n</m:t>
                                </m:r>
                              </m:sup>
                            </m:sSup>
                          </m:e>
                        </m:rad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mr-IN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AU" altLang="zh-CN" i="1">
                            <a:latin typeface="Cambria Math" charset="0"/>
                          </a:rPr>
                          <m:t>𝑥</m:t>
                        </m:r>
                        <m:r>
                          <a:rPr lang="en-AU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sSup>
                          <m:sSupPr>
                            <m:ctrlPr>
                              <a:rPr lang="en-AU" altLang="zh-CN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AU" altLang="zh-CN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{0,1}</m:t>
                            </m:r>
                          </m:e>
                          <m:sup>
                            <m:r>
                              <a:rPr lang="en-AU" altLang="zh-CN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</m:sup>
                        </m:sSup>
                      </m:sub>
                      <m:sup/>
                      <m:e>
                        <m:r>
                          <a:rPr lang="en-AU" altLang="zh-CN" i="1">
                            <a:latin typeface="Cambria Math" charset="0"/>
                          </a:rPr>
                          <m:t>|</m:t>
                        </m:r>
                        <m:r>
                          <a:rPr lang="en-AU" altLang="zh-CN" i="1">
                            <a:latin typeface="Cambria Math" charset="0"/>
                          </a:rPr>
                          <m:t>𝑥</m:t>
                        </m:r>
                        <m:r>
                          <a:rPr lang="en-AU" altLang="zh-CN" i="1">
                            <a:latin typeface="Cambria Math" charset="0"/>
                          </a:rPr>
                          <m:t>,</m:t>
                        </m:r>
                        <m:r>
                          <a:rPr lang="en-AU" altLang="zh-CN" i="1">
                            <a:latin typeface="Cambria Math" charset="0"/>
                          </a:rPr>
                          <m:t>𝑓</m:t>
                        </m:r>
                        <m:r>
                          <a:rPr lang="en-AU" altLang="zh-CN" i="1">
                            <a:latin typeface="Cambria Math" charset="0"/>
                          </a:rPr>
                          <m:t>(</m:t>
                        </m:r>
                        <m:r>
                          <a:rPr lang="en-AU" altLang="zh-CN" i="1">
                            <a:latin typeface="Cambria Math" charset="0"/>
                          </a:rPr>
                          <m:t>𝑥</m:t>
                        </m:r>
                        <m:r>
                          <a:rPr lang="en-AU" altLang="zh-CN" i="1">
                            <a:latin typeface="Cambria Math" charset="0"/>
                          </a:rPr>
                          <m:t>)&gt; </m:t>
                        </m:r>
                      </m:e>
                    </m:nary>
                    <m:r>
                      <a:rPr lang="is-IS" altLang="zh-CN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|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x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  <m:r>
                      <a:rPr lang="en-AU" altLang="zh-CN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m:rPr>
                        <m:sty m:val="p"/>
                      </m:rPr>
                      <a:rPr lang="en-AU" altLang="zh-CN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f</m:t>
                    </m:r>
                    <m:d>
                      <m:dPr>
                        <m:ctrlPr>
                          <a:rPr lang="en-AU" altLang="zh-CN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AU" altLang="zh-C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altLang="zh-C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AU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&gt;</m:t>
                    </m:r>
                  </m:oMath>
                </a14:m>
                <a:endParaRPr lang="en-AU" altLang="zh-CN" b="0" dirty="0">
                  <a:ea typeface="Cambria Math" charset="0"/>
                  <a:cs typeface="Cambria Math" charset="0"/>
                </a:endParaRPr>
              </a:p>
              <a:p>
                <a:endParaRPr lang="en-AU" altLang="zh-CN" b="0" dirty="0">
                  <a:ea typeface="Cambria Math" charset="0"/>
                  <a:cs typeface="Cambria Math" charset="0"/>
                </a:endParaRPr>
              </a:p>
              <a:p>
                <a:r>
                  <a:rPr lang="en-US" b="1" i="1" dirty="0">
                    <a:solidFill>
                      <a:srgbClr val="7030A0"/>
                    </a:solidFill>
                  </a:rPr>
                  <a:t>Deutsch</a:t>
                </a:r>
                <a:r>
                  <a:rPr lang="zh-CN" altLang="en-US" b="1" dirty="0">
                    <a:solidFill>
                      <a:srgbClr val="7030A0"/>
                    </a:solidFill>
                  </a:rPr>
                  <a:t>问题</a:t>
                </a:r>
                <a:r>
                  <a:rPr lang="en-US" i="1" dirty="0"/>
                  <a:t>: </a:t>
                </a:r>
                <a:r>
                  <a:rPr lang="zh-CN" altLang="en-US" dirty="0"/>
                  <a:t>判定</a:t>
                </a:r>
                <a:r>
                  <a:rPr lang="en-US" dirty="0"/>
                  <a:t>Boolean</a:t>
                </a:r>
                <a:r>
                  <a:rPr lang="zh-CN" altLang="en-US" dirty="0"/>
                  <a:t>函数</a:t>
                </a:r>
                <a14:m>
                  <m:oMath xmlns:m="http://schemas.openxmlformats.org/officeDocument/2006/math">
                    <m:r>
                      <a:rPr lang="en-AU" altLang="zh-CN" i="1">
                        <a:latin typeface="Cambria Math" charset="0"/>
                      </a:rPr>
                      <m:t>𝑓</m:t>
                    </m:r>
                    <m:r>
                      <a:rPr lang="en-AU" altLang="zh-CN" i="1">
                        <a:latin typeface="Cambria Math" charset="0"/>
                      </a:rPr>
                      <m:t>:</m:t>
                    </m:r>
                    <m:sSup>
                      <m:sSupPr>
                        <m:ctrlPr>
                          <a:rPr lang="en-AU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altLang="zh-CN" i="1">
                            <a:latin typeface="Cambria Math" charset="0"/>
                          </a:rPr>
                          <m:t>{0,1}</m:t>
                        </m:r>
                      </m:e>
                      <m:sup>
                        <m:r>
                          <a:rPr lang="en-AU" altLang="zh-CN" i="1">
                            <a:latin typeface="Cambria Math" charset="0"/>
                          </a:rPr>
                          <m:t>𝑛</m:t>
                        </m:r>
                      </m:sup>
                    </m:sSup>
                    <m:r>
                      <a:rPr lang="is-I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AU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{0,1}</m:t>
                    </m:r>
                  </m:oMath>
                </a14:m>
                <a:r>
                  <a:rPr lang="zh-CN" altLang="en-US" dirty="0"/>
                  <a:t>是平衡的还是常函数</a:t>
                </a:r>
                <a:endParaRPr lang="en-AU" altLang="zh-CN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17" t="-2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433" y="77968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二</a:t>
            </a:r>
            <a:r>
              <a:rPr lang="en-AU" altLang="zh-CN" b="1" dirty="0">
                <a:latin typeface="STKaiti" charset="-122"/>
                <a:ea typeface="STKaiti" charset="-122"/>
                <a:cs typeface="STKaiti" charset="-122"/>
              </a:rPr>
              <a:t>. </a:t>
            </a:r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量子计算</a:t>
            </a:r>
            <a:r>
              <a:rPr lang="zh-CN" altLang="en-US" b="1" dirty="0">
                <a:solidFill>
                  <a:srgbClr val="C00000"/>
                </a:solidFill>
                <a:latin typeface="STKaiti" charset="-122"/>
                <a:ea typeface="STKaiti" charset="-122"/>
                <a:cs typeface="STKaiti" charset="-122"/>
              </a:rPr>
              <a:t>超越</a:t>
            </a:r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经典计算的能力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783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872066" y="2131182"/>
                <a:ext cx="7408333" cy="3450696"/>
              </a:xfrm>
            </p:spPr>
            <p:txBody>
              <a:bodyPr>
                <a:noAutofit/>
              </a:bodyPr>
              <a:lstStyle/>
              <a:p>
                <a:r>
                  <a:rPr lang="zh-CN" altLang="en-US" sz="2600" b="1" dirty="0">
                    <a:solidFill>
                      <a:srgbClr val="C00000"/>
                    </a:solidFill>
                  </a:rPr>
                  <a:t>经典计算机</a:t>
                </a:r>
                <a:r>
                  <a:rPr lang="zh-CN" altLang="en-US" sz="2600" dirty="0">
                    <a:solidFill>
                      <a:srgbClr val="C00000"/>
                    </a:solidFill>
                  </a:rPr>
                  <a:t>：</a:t>
                </a:r>
                <a:r>
                  <a:rPr lang="zh-CN" altLang="en-US" sz="2600" dirty="0"/>
                  <a:t>需要计算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altLang="zh-CN" sz="2600" i="1"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a:rPr lang="en-AU" altLang="zh-CN" sz="2600" i="1">
                            <a:latin typeface="Cambria Math" charset="0"/>
                          </a:rPr>
                          <m:t>𝑛</m:t>
                        </m:r>
                        <m:r>
                          <a:rPr lang="en-AU" altLang="zh-CN" sz="2600" i="1">
                            <a:latin typeface="Cambria Math" charset="0"/>
                          </a:rPr>
                          <m:t>−1</m:t>
                        </m:r>
                      </m:sup>
                    </m:sSup>
                    <m:r>
                      <a:rPr lang="en-AU" altLang="zh-CN" sz="2600" i="1">
                        <a:latin typeface="Cambria Math" charset="0"/>
                      </a:rPr>
                      <m:t>+1</m:t>
                    </m:r>
                    <m:r>
                      <a:rPr lang="zh-CN" altLang="en-US" sz="2600" b="0" i="1" smtClean="0">
                        <a:latin typeface="Cambria Math" charset="0"/>
                      </a:rPr>
                      <m:t>次</m:t>
                    </m:r>
                    <m:r>
                      <a:rPr lang="en-AU" altLang="zh-CN" sz="2600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AU" altLang="zh-CN" sz="2600" b="0" dirty="0"/>
                  <a:t>                     </a:t>
                </a:r>
                <a14:m>
                  <m:oMath xmlns:m="http://schemas.openxmlformats.org/officeDocument/2006/math">
                    <m:r>
                      <a:rPr lang="en-AU" altLang="zh-CN" sz="2600" b="0" i="0" smtClean="0">
                        <a:latin typeface="Cambria Math" charset="0"/>
                      </a:rPr>
                      <m:t>                                              </m:t>
                    </m:r>
                    <m:r>
                      <a:rPr lang="en-AU" altLang="zh-CN" sz="2600" b="0" i="1" smtClean="0">
                        <a:latin typeface="Cambria Math" charset="0"/>
                      </a:rPr>
                      <m:t>(</m:t>
                    </m:r>
                  </m:oMath>
                </a14:m>
                <a:r>
                  <a:rPr lang="zh-CN" altLang="en-US" sz="2600" dirty="0"/>
                  <a:t>对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altLang="zh-CN" sz="2600" b="0" i="1" smtClean="0"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a:rPr lang="en-AU" altLang="zh-CN" sz="2600" b="0" i="1" smtClean="0">
                            <a:latin typeface="Cambria Math" charset="0"/>
                          </a:rPr>
                          <m:t>𝑛</m:t>
                        </m:r>
                        <m:r>
                          <a:rPr lang="en-AU" altLang="zh-CN" sz="2600" b="0" i="1" smtClean="0">
                            <a:latin typeface="Cambria Math" charset="0"/>
                          </a:rPr>
                          <m:t>−1</m:t>
                        </m:r>
                      </m:sup>
                    </m:sSup>
                    <m:r>
                      <a:rPr lang="en-AU" altLang="zh-CN" sz="2600" b="0" i="1" smtClean="0">
                        <a:latin typeface="Cambria Math" charset="0"/>
                      </a:rPr>
                      <m:t>+1</m:t>
                    </m:r>
                    <m:r>
                      <a:rPr lang="zh-CN" altLang="en-US" sz="2600" b="0" i="1" smtClean="0">
                        <a:latin typeface="Cambria Math" charset="0"/>
                      </a:rPr>
                      <m:t>个</m:t>
                    </m:r>
                    <m:r>
                      <a:rPr lang="zh-CN" altLang="en-US" sz="2600" i="1" smtClean="0">
                        <a:latin typeface="Cambria Math" charset="0"/>
                      </a:rPr>
                      <m:t>不同</m:t>
                    </m:r>
                  </m:oMath>
                </a14:m>
                <a:r>
                  <a:rPr lang="zh-CN" altLang="en-US" sz="2600" dirty="0"/>
                  <a:t>的</a:t>
                </a:r>
                <a:r>
                  <a:rPr lang="en-AU" altLang="zh-CN" sz="2600" dirty="0"/>
                  <a:t>x) </a:t>
                </a:r>
              </a:p>
              <a:p>
                <a:r>
                  <a:rPr lang="zh-CN" altLang="en-US" sz="2600" b="1" dirty="0">
                    <a:solidFill>
                      <a:srgbClr val="C00000"/>
                    </a:solidFill>
                  </a:rPr>
                  <a:t>量子计算机</a:t>
                </a:r>
                <a:r>
                  <a:rPr lang="zh-CN" altLang="en-US" sz="2600" dirty="0">
                    <a:solidFill>
                      <a:srgbClr val="C00000"/>
                    </a:solidFill>
                  </a:rPr>
                  <a:t>：</a:t>
                </a:r>
                <a:r>
                  <a:rPr lang="zh-CN" altLang="en-US" sz="2600" dirty="0"/>
                  <a:t>只需要应用一次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zh-CN" sz="2600" b="0" i="1" smtClean="0">
                            <a:latin typeface="Cambria Math" charset="0"/>
                          </a:rPr>
                          <m:t>𝑈</m:t>
                        </m:r>
                      </m:e>
                      <m:sub>
                        <m:r>
                          <a:rPr lang="en-AU" altLang="zh-CN" sz="2600" b="0" i="1" smtClean="0">
                            <a:latin typeface="Cambria Math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altLang="zh-CN" sz="2600" dirty="0"/>
              </a:p>
              <a:p>
                <a:r>
                  <a:rPr lang="en-US" altLang="zh-CN" sz="2600" b="0" dirty="0"/>
                  <a:t> Step 1: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altLang="zh-CN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altLang="zh-CN" sz="2600" b="0" i="1" smtClean="0">
                            <a:latin typeface="Cambria Math" charset="0"/>
                          </a:rPr>
                          <m:t>|0&gt;</m:t>
                        </m:r>
                      </m:e>
                      <m:sup>
                        <m:r>
                          <a:rPr lang="en-AU" altLang="zh-CN" sz="2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⨂</m:t>
                        </m:r>
                        <m:r>
                          <a:rPr lang="en-AU" altLang="zh-CN" sz="2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  <m:r>
                      <a:rPr lang="en-AU" altLang="zh-CN" sz="2600" b="0" i="1" smtClean="0">
                        <a:latin typeface="Cambria Math" charset="0"/>
                      </a:rPr>
                      <m:t>|1&gt; </m:t>
                    </m:r>
                    <m:r>
                      <a:rPr lang="is-IS" altLang="zh-CN" sz="2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f>
                      <m:fPr>
                        <m:ctrlPr>
                          <a:rPr lang="mr-IN" altLang="zh-CN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zh-CN" sz="2600" i="1">
                            <a:latin typeface="Cambria Math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mr-IN" altLang="zh-CN" sz="2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mr-IN" altLang="zh-CN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altLang="zh-CN" sz="2600" i="1">
                                    <a:latin typeface="Cambria Math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zh-CN" sz="2600" i="1">
                                    <a:latin typeface="Cambria Math" charset="0"/>
                                  </a:rPr>
                                  <m:t>n</m:t>
                                </m:r>
                              </m:sup>
                            </m:sSup>
                          </m:e>
                        </m:rad>
                      </m:den>
                    </m:f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sz="2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AU" altLang="zh-CN" sz="2600" b="0" i="1" smtClean="0">
                            <a:latin typeface="Cambria Math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AU" altLang="zh-CN" sz="2600" i="1">
                            <a:latin typeface="Cambria Math" charset="0"/>
                          </a:rPr>
                          <m:t>|</m:t>
                        </m:r>
                        <m:r>
                          <a:rPr lang="en-AU" altLang="zh-CN" sz="2600" i="1">
                            <a:latin typeface="Cambria Math" charset="0"/>
                          </a:rPr>
                          <m:t>𝑥</m:t>
                        </m:r>
                        <m:r>
                          <a:rPr lang="en-AU" altLang="zh-CN" sz="2600" i="1">
                            <a:latin typeface="Cambria Math" charset="0"/>
                          </a:rPr>
                          <m:t>&gt;|−&gt;</m:t>
                        </m:r>
                      </m:e>
                    </m:nary>
                  </m:oMath>
                </a14:m>
                <a:endParaRPr lang="en-AU" altLang="zh-CN" sz="2600" i="1" dirty="0">
                  <a:latin typeface="Cambria Math" charset="0"/>
                </a:endParaRPr>
              </a:p>
              <a:p>
                <a:r>
                  <a:rPr lang="en-AU" altLang="zh-CN" sz="2600" dirty="0"/>
                  <a:t> Step 2:                         </a:t>
                </a:r>
                <a14:m>
                  <m:oMath xmlns:m="http://schemas.openxmlformats.org/officeDocument/2006/math">
                    <m:r>
                      <a:rPr lang="is-IS" altLang="zh-CN" sz="2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f>
                      <m:fPr>
                        <m:ctrlPr>
                          <a:rPr lang="mr-IN" altLang="zh-CN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zh-CN" sz="2600" i="1">
                            <a:latin typeface="Cambria Math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mr-IN" altLang="zh-CN" sz="2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mr-IN" altLang="zh-CN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altLang="zh-CN" sz="2600" i="1">
                                    <a:latin typeface="Cambria Math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zh-CN" sz="2600" i="1">
                                    <a:latin typeface="Cambria Math" charset="0"/>
                                  </a:rPr>
                                  <m:t>n</m:t>
                                </m:r>
                              </m:sup>
                            </m:sSup>
                          </m:e>
                        </m:rad>
                      </m:den>
                    </m:f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sz="2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AU" altLang="zh-CN" sz="2600" b="0" i="1" smtClean="0">
                            <a:latin typeface="Cambria Math" charset="0"/>
                          </a:rPr>
                          <m:t>𝑥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AU" altLang="zh-CN" sz="26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AU" altLang="zh-CN" sz="2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(−1)</m:t>
                            </m:r>
                          </m:e>
                          <m:sup>
                            <m:r>
                              <a:rPr lang="en-AU" altLang="zh-CN" sz="2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𝑓</m:t>
                            </m:r>
                            <m:r>
                              <a:rPr lang="en-AU" altLang="zh-CN" sz="2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(</m:t>
                            </m:r>
                            <m:r>
                              <a:rPr lang="en-AU" altLang="zh-CN" sz="2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  <m:r>
                              <a:rPr lang="en-AU" altLang="zh-CN" sz="2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)</m:t>
                            </m:r>
                          </m:sup>
                        </m:sSup>
                        <m:r>
                          <a:rPr lang="en-AU" altLang="zh-CN" sz="2600" i="1">
                            <a:latin typeface="Cambria Math" charset="0"/>
                          </a:rPr>
                          <m:t>|</m:t>
                        </m:r>
                        <m:r>
                          <a:rPr lang="en-AU" altLang="zh-CN" sz="2600" i="1">
                            <a:latin typeface="Cambria Math" charset="0"/>
                          </a:rPr>
                          <m:t>𝑥</m:t>
                        </m:r>
                        <m:r>
                          <a:rPr lang="en-AU" altLang="zh-CN" sz="2600" i="1">
                            <a:latin typeface="Cambria Math" charset="0"/>
                          </a:rPr>
                          <m:t>&gt;|−&gt;</m:t>
                        </m:r>
                      </m:e>
                    </m:nary>
                  </m:oMath>
                </a14:m>
                <a:endParaRPr lang="en-AU" sz="2600" dirty="0"/>
              </a:p>
              <a:p>
                <a:r>
                  <a:rPr lang="en-AU" sz="2600" dirty="0"/>
                  <a:t> Step 3:                         </a:t>
                </a:r>
                <a14:m>
                  <m:oMath xmlns:m="http://schemas.openxmlformats.org/officeDocument/2006/math">
                    <m:r>
                      <a:rPr lang="is-IS" sz="2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f>
                      <m:fPr>
                        <m:ctrlPr>
                          <a:rPr lang="mr-IN" sz="260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AU" sz="2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mr-IN" sz="260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AU" sz="2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AU" sz="2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mr-IN" sz="260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AU" sz="2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𝑧</m:t>
                        </m:r>
                      </m:sub>
                      <m:sup/>
                      <m:e>
                        <m:d>
                          <m:dPr>
                            <m:ctrlPr>
                              <a:rPr lang="en-AU" sz="26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AU" sz="2600" b="0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n-AU" sz="2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𝑥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AU" sz="26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AU" sz="2600" b="0" i="1" smtClean="0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AU" sz="26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AU" sz="2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𝑥𝑧</m:t>
                                    </m:r>
                                    <m:r>
                                      <a:rPr lang="en-AU" sz="2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+</m:t>
                                    </m:r>
                                    <m:r>
                                      <a:rPr lang="en-AU" sz="2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AU" sz="2600" b="0" i="1" smtClean="0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AU" sz="26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nary>
                          </m:e>
                        </m:d>
                        <m:r>
                          <a:rPr lang="en-AU" sz="2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|</m:t>
                        </m:r>
                        <m:r>
                          <a:rPr lang="en-AU" sz="2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𝑧</m:t>
                        </m:r>
                        <m:r>
                          <a:rPr lang="en-AU" sz="2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&gt;</m:t>
                        </m:r>
                      </m:e>
                    </m:nary>
                  </m:oMath>
                </a14:m>
                <a:endParaRPr lang="en-AU" sz="2600" dirty="0">
                  <a:ea typeface="Cambria Math" charset="0"/>
                  <a:cs typeface="Cambria Math" charset="0"/>
                </a:endParaRPr>
              </a:p>
              <a:p>
                <a:r>
                  <a:rPr lang="en-AU" sz="2600" dirty="0"/>
                  <a:t> Step 4:                        </a:t>
                </a:r>
                <a14:m>
                  <m:oMath xmlns:m="http://schemas.openxmlformats.org/officeDocument/2006/math">
                    <m:r>
                      <a:rPr lang="en-AU" sz="26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is-IS" sz="2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AU" sz="2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𝑧</m:t>
                    </m:r>
                  </m:oMath>
                </a14:m>
                <a:endParaRPr lang="en-AU" sz="26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066" y="2131182"/>
                <a:ext cx="7408333" cy="3450696"/>
              </a:xfrm>
              <a:blipFill rotWithShape="0">
                <a:blip r:embed="rId2"/>
                <a:stretch>
                  <a:fillRect l="-1481" t="-3887" b="-32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433" y="675785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二</a:t>
            </a:r>
            <a:r>
              <a:rPr lang="en-AU" altLang="zh-CN" b="1" dirty="0">
                <a:latin typeface="STKaiti" charset="-122"/>
                <a:ea typeface="STKaiti" charset="-122"/>
                <a:cs typeface="STKaiti" charset="-122"/>
              </a:rPr>
              <a:t>. </a:t>
            </a:r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量子计算</a:t>
            </a:r>
            <a:r>
              <a:rPr lang="zh-CN" altLang="en-US" b="1" dirty="0">
                <a:solidFill>
                  <a:srgbClr val="C00000"/>
                </a:solidFill>
                <a:latin typeface="STKaiti" charset="-122"/>
                <a:ea typeface="STKaiti" charset="-122"/>
                <a:cs typeface="STKaiti" charset="-122"/>
              </a:rPr>
              <a:t>超越</a:t>
            </a:r>
            <a:r>
              <a:rPr lang="zh-CN" altLang="en-US" b="1" dirty="0">
                <a:latin typeface="STKaiti" charset="-122"/>
                <a:ea typeface="STKaiti" charset="-122"/>
                <a:cs typeface="STKaiti" charset="-122"/>
              </a:rPr>
              <a:t>经典计算的能力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297469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5989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2836</TotalTime>
  <Words>2945</Words>
  <Application>Microsoft Office PowerPoint</Application>
  <PresentationFormat>On-screen Show (4:3)</PresentationFormat>
  <Paragraphs>200</Paragraphs>
  <Slides>37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STKaiti</vt:lpstr>
      <vt:lpstr>STKaiti</vt:lpstr>
      <vt:lpstr>华文新魏</vt:lpstr>
      <vt:lpstr>Calibri</vt:lpstr>
      <vt:lpstr>Cambria Math</vt:lpstr>
      <vt:lpstr>Candara</vt:lpstr>
      <vt:lpstr>Mangal</vt:lpstr>
      <vt:lpstr>Symbol</vt:lpstr>
      <vt:lpstr>Times New Roman</vt:lpstr>
      <vt:lpstr>Wingdings</vt:lpstr>
      <vt:lpstr>Waveform</vt:lpstr>
      <vt:lpstr>   清华大学计算机系六十周年系庆   量子计算： 一场从根上开始的革命</vt:lpstr>
      <vt:lpstr> 引言</vt:lpstr>
      <vt:lpstr>一. 一场革命早已从根上开始</vt:lpstr>
      <vt:lpstr>一. 一场革命早已从根上开始</vt:lpstr>
      <vt:lpstr>一. 一场革命早已从根上开始</vt:lpstr>
      <vt:lpstr>一. 一场革命早已从根上开始</vt:lpstr>
      <vt:lpstr>二. 量子计算超越经典计算的能力</vt:lpstr>
      <vt:lpstr>二. 量子计算超越经典计算的能力</vt:lpstr>
      <vt:lpstr>二. 量子计算超越经典计算的能力</vt:lpstr>
      <vt:lpstr>二. 量子计算超越经典计算的能力</vt:lpstr>
      <vt:lpstr>二. 量子计算超越经典计算的能力</vt:lpstr>
      <vt:lpstr>二. 量子计算超越经典计算的能力</vt:lpstr>
      <vt:lpstr>二. 量子计算超越经典计算的能力</vt:lpstr>
      <vt:lpstr>三. 量子计算机硬件研制</vt:lpstr>
      <vt:lpstr>三. 量子计算机硬件研制</vt:lpstr>
      <vt:lpstr>三. 量子计算机硬件研制</vt:lpstr>
      <vt:lpstr>三. 量子计算机硬件研制</vt:lpstr>
      <vt:lpstr>三. 量子计算机硬件研制</vt:lpstr>
      <vt:lpstr>Changing the Way the World Works: IBM Research’s “5 in 5” </vt:lpstr>
      <vt:lpstr>四. 量子软件技术研究</vt:lpstr>
      <vt:lpstr>四.量子软件技术研究</vt:lpstr>
      <vt:lpstr>四.量子软件技术研究</vt:lpstr>
      <vt:lpstr>四.量子软件技术研究</vt:lpstr>
      <vt:lpstr>四.量子软件技术研究</vt:lpstr>
      <vt:lpstr>四.量子软件技术研究</vt:lpstr>
      <vt:lpstr>四.量子软件技术研究</vt:lpstr>
      <vt:lpstr>五. 量子程序设计理论</vt:lpstr>
      <vt:lpstr>五. 量子程序设计理论</vt:lpstr>
      <vt:lpstr>五. 量子程序设计理论</vt:lpstr>
      <vt:lpstr>五. 量子程序设计理论</vt:lpstr>
      <vt:lpstr>五. 量子程序设计理论</vt:lpstr>
      <vt:lpstr>五. 量子程序设计理论</vt:lpstr>
      <vt:lpstr>五. 量子程序设计理论</vt:lpstr>
      <vt:lpstr>五. 量子程序设计理论</vt:lpstr>
      <vt:lpstr>六. 结论</vt:lpstr>
      <vt:lpstr>六. 结论</vt:lpstr>
      <vt:lpstr>庆祝清华大学计算机系建系60周年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软件所学术副所长应聘答辩</dc:title>
  <dc:creator>mying</dc:creator>
  <cp:lastModifiedBy>Zhengfeng Ji</cp:lastModifiedBy>
  <cp:revision>270</cp:revision>
  <dcterms:created xsi:type="dcterms:W3CDTF">2016-05-16T22:03:23Z</dcterms:created>
  <dcterms:modified xsi:type="dcterms:W3CDTF">2018-05-19T14:26:45Z</dcterms:modified>
</cp:coreProperties>
</file>